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tiff" ContentType="image/tif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60" r:id="rId2"/>
    <p:sldId id="263" r:id="rId3"/>
    <p:sldId id="258" r:id="rId4"/>
    <p:sldId id="262" r:id="rId5"/>
    <p:sldId id="261" r:id="rId6"/>
    <p:sldId id="259" r:id="rId7"/>
    <p:sldId id="257" r:id="rId8"/>
    <p:sldId id="264" r:id="rId9"/>
    <p:sldId id="265" r:id="rId10"/>
    <p:sldId id="266" r:id="rId11"/>
    <p:sldId id="293" r:id="rId12"/>
    <p:sldId id="294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267" r:id="rId25"/>
    <p:sldId id="268" r:id="rId26"/>
    <p:sldId id="270" r:id="rId27"/>
    <p:sldId id="271" r:id="rId28"/>
    <p:sldId id="272" r:id="rId29"/>
    <p:sldId id="273" r:id="rId30"/>
    <p:sldId id="284" r:id="rId31"/>
    <p:sldId id="285" r:id="rId32"/>
    <p:sldId id="310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6" r:id="rId44"/>
    <p:sldId id="287" r:id="rId45"/>
    <p:sldId id="288" r:id="rId46"/>
    <p:sldId id="311" r:id="rId47"/>
    <p:sldId id="312" r:id="rId48"/>
    <p:sldId id="313" r:id="rId49"/>
    <p:sldId id="314" r:id="rId50"/>
    <p:sldId id="289" r:id="rId51"/>
    <p:sldId id="290" r:id="rId52"/>
    <p:sldId id="291" r:id="rId53"/>
    <p:sldId id="292" r:id="rId54"/>
    <p:sldId id="295" r:id="rId55"/>
    <p:sldId id="296" r:id="rId56"/>
    <p:sldId id="297" r:id="rId57"/>
    <p:sldId id="298" r:id="rId58"/>
  </p:sldIdLst>
  <p:sldSz cx="10440988" cy="7200900"/>
  <p:notesSz cx="6888163" cy="10020300"/>
  <p:defaultTextStyle>
    <a:defPPr>
      <a:defRPr lang="ru-RU"/>
    </a:defPPr>
    <a:lvl1pPr marL="0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4017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08035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12052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16069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20086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24104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28121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32138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682F"/>
    <a:srgbClr val="D22604"/>
    <a:srgbClr val="6BE63A"/>
    <a:srgbClr val="FF4B4B"/>
    <a:srgbClr val="EA0000"/>
    <a:srgbClr val="FF656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2278" autoAdjust="0"/>
    <p:restoredTop sz="94713" autoAdjust="0"/>
  </p:normalViewPr>
  <p:slideViewPr>
    <p:cSldViewPr>
      <p:cViewPr>
        <p:scale>
          <a:sx n="50" d="100"/>
          <a:sy n="50" d="100"/>
        </p:scale>
        <p:origin x="-510" y="-126"/>
      </p:cViewPr>
      <p:guideLst>
        <p:guide orient="horz" pos="2268"/>
        <p:guide pos="32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060266"/>
            <a:ext cx="10440988" cy="3140634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0440988" cy="406026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784927"/>
            <a:ext cx="10440988" cy="24003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80210"/>
            <a:ext cx="10440988" cy="53606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2839" y="5305173"/>
            <a:ext cx="6436565" cy="92622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504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0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4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8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2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E33A-5822-4BE7-B44A-AF47EB430D63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8F68-62F7-42DA-99F8-1A1EDC4F0B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3548" y="3288905"/>
            <a:ext cx="8193105" cy="1882825"/>
          </a:xfrm>
          <a:effectLst/>
        </p:spPr>
        <p:txBody>
          <a:bodyPr>
            <a:noAutofit/>
          </a:bodyPr>
          <a:lstStyle>
            <a:lvl1pPr marL="705624" indent="-504017"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Рамка 14"/>
          <p:cNvSpPr/>
          <p:nvPr userDrawn="1"/>
        </p:nvSpPr>
        <p:spPr>
          <a:xfrm>
            <a:off x="1109412" y="500506"/>
            <a:ext cx="8797715" cy="6275497"/>
          </a:xfrm>
          <a:prstGeom prst="frame">
            <a:avLst>
              <a:gd name="adj1" fmla="val 3770"/>
            </a:avLst>
          </a:prstGeom>
          <a:noFill/>
          <a:ln>
            <a:solidFill>
              <a:srgbClr val="D22604"/>
            </a:solidFill>
          </a:ln>
          <a:effectLst>
            <a:glow rad="139700">
              <a:srgbClr val="D22604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75206" y="768095"/>
            <a:ext cx="7308692" cy="36484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17408" y="395343"/>
            <a:ext cx="2349222" cy="5500256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95607" y="768096"/>
            <a:ext cx="5514275" cy="513946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8299" y="500506"/>
            <a:ext cx="7740645" cy="1200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cxnSp>
        <p:nvCxnSpPr>
          <p:cNvPr id="3" name="Прямая соединительная линия 2"/>
          <p:cNvCxnSpPr/>
          <p:nvPr userDrawn="1"/>
        </p:nvCxnSpPr>
        <p:spPr>
          <a:xfrm>
            <a:off x="1109412" y="273680"/>
            <a:ext cx="7893277" cy="0"/>
          </a:xfrm>
          <a:prstGeom prst="line">
            <a:avLst/>
          </a:prstGeom>
          <a:ln w="38100">
            <a:solidFill>
              <a:srgbClr val="FF4B4B"/>
            </a:solidFill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 userDrawn="1"/>
        </p:nvCxnSpPr>
        <p:spPr>
          <a:xfrm>
            <a:off x="1027191" y="6927220"/>
            <a:ext cx="7893277" cy="0"/>
          </a:xfrm>
          <a:prstGeom prst="line">
            <a:avLst/>
          </a:prstGeom>
          <a:ln w="38100">
            <a:solidFill>
              <a:srgbClr val="FF4B4B"/>
            </a:solidFill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05123" y="768096"/>
            <a:ext cx="7308692" cy="36484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060266"/>
            <a:ext cx="10440988" cy="3140634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440988" cy="406026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784927"/>
            <a:ext cx="10440988" cy="24003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80210"/>
            <a:ext cx="10440988" cy="53606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1584" y="2281281"/>
            <a:ext cx="6812980" cy="2544513"/>
          </a:xfrm>
          <a:effectLst/>
        </p:spPr>
        <p:txBody>
          <a:bodyPr anchor="b"/>
          <a:lstStyle>
            <a:lvl1pPr algn="r">
              <a:defRPr sz="51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09301" y="4837887"/>
            <a:ext cx="6817351" cy="877233"/>
          </a:xfrm>
        </p:spPr>
        <p:txBody>
          <a:bodyPr anchor="t"/>
          <a:lstStyle>
            <a:lvl1pPr marL="0" indent="0" algn="r">
              <a:buNone/>
              <a:defRPr sz="2200">
                <a:solidFill>
                  <a:schemeClr val="tx2"/>
                </a:solidFill>
              </a:defRPr>
            </a:lvl1pPr>
            <a:lvl2pPr marL="50401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05122" y="768095"/>
            <a:ext cx="3821402" cy="36484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304022" y="768096"/>
            <a:ext cx="3821402" cy="36484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5123" y="768096"/>
            <a:ext cx="3821402" cy="671750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6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04017" indent="0">
              <a:buNone/>
              <a:defRPr sz="2200" b="1"/>
            </a:lvl2pPr>
            <a:lvl3pPr marL="1008035" indent="0">
              <a:buNone/>
              <a:defRPr sz="2000" b="1"/>
            </a:lvl3pPr>
            <a:lvl4pPr marL="1512052" indent="0">
              <a:buNone/>
              <a:defRPr sz="1800" b="1"/>
            </a:lvl4pPr>
            <a:lvl5pPr marL="2016069" indent="0">
              <a:buNone/>
              <a:defRPr sz="1800" b="1"/>
            </a:lvl5pPr>
            <a:lvl6pPr marL="2520086" indent="0">
              <a:buNone/>
              <a:defRPr sz="1800" b="1"/>
            </a:lvl6pPr>
            <a:lvl7pPr marL="3024104" indent="0">
              <a:buNone/>
              <a:defRPr sz="1800" b="1"/>
            </a:lvl7pPr>
            <a:lvl8pPr marL="3528121" indent="0">
              <a:buNone/>
              <a:defRPr sz="1800" b="1"/>
            </a:lvl8pPr>
            <a:lvl9pPr marL="4032138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20478" y="1470343"/>
            <a:ext cx="3821402" cy="28803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06477" y="768096"/>
            <a:ext cx="3821402" cy="671750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6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04017" indent="0">
              <a:buNone/>
              <a:defRPr sz="2200" b="1"/>
            </a:lvl2pPr>
            <a:lvl3pPr marL="1008035" indent="0">
              <a:buNone/>
              <a:defRPr sz="2000" b="1"/>
            </a:lvl3pPr>
            <a:lvl4pPr marL="1512052" indent="0">
              <a:buNone/>
              <a:defRPr sz="1800" b="1"/>
            </a:lvl4pPr>
            <a:lvl5pPr marL="2016069" indent="0">
              <a:buNone/>
              <a:defRPr sz="1800" b="1"/>
            </a:lvl5pPr>
            <a:lvl6pPr marL="2520086" indent="0">
              <a:buNone/>
              <a:defRPr sz="1800" b="1"/>
            </a:lvl6pPr>
            <a:lvl7pPr marL="3024104" indent="0">
              <a:buNone/>
              <a:defRPr sz="1800" b="1"/>
            </a:lvl7pPr>
            <a:lvl8pPr marL="3528121" indent="0">
              <a:buNone/>
              <a:defRPr sz="1800" b="1"/>
            </a:lvl8pPr>
            <a:lvl9pPr marL="4032138" indent="0">
              <a:buNone/>
              <a:defRPr sz="1800" b="1"/>
            </a:lvl9pPr>
          </a:lstStyle>
          <a:p>
            <a:pPr marL="0" lvl="0" indent="0" algn="ctr" defTabSz="1008035" rtl="0" eaLnBrk="1" latinLnBrk="0" hangingPunct="1">
              <a:spcBef>
                <a:spcPct val="20000"/>
              </a:spcBef>
              <a:spcAft>
                <a:spcPts val="331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dirty="0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03877" y="1468984"/>
            <a:ext cx="3821402" cy="28803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E33A-5822-4BE7-B44A-AF47EB430D63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8F68-62F7-42DA-99F8-1A1EDC4F0B4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6" name="Прямая соединительная линия 5"/>
          <p:cNvCxnSpPr/>
          <p:nvPr userDrawn="1"/>
        </p:nvCxnSpPr>
        <p:spPr>
          <a:xfrm>
            <a:off x="1109412" y="273680"/>
            <a:ext cx="7893277" cy="0"/>
          </a:xfrm>
          <a:prstGeom prst="line">
            <a:avLst/>
          </a:prstGeom>
          <a:ln w="38100">
            <a:solidFill>
              <a:srgbClr val="FF4B4B"/>
            </a:solidFill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 userDrawn="1"/>
        </p:nvCxnSpPr>
        <p:spPr>
          <a:xfrm>
            <a:off x="1027191" y="6927220"/>
            <a:ext cx="7893277" cy="0"/>
          </a:xfrm>
          <a:prstGeom prst="line">
            <a:avLst/>
          </a:prstGeom>
          <a:ln w="38100">
            <a:solidFill>
              <a:srgbClr val="FF4B4B"/>
            </a:solidFill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E33A-5822-4BE7-B44A-AF47EB430D63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8F68-62F7-42DA-99F8-1A1EDC4F0B4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 descr="0_22b87_e8c870fe_XL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495077"/>
            <a:ext cx="328887" cy="2419469"/>
          </a:xfrm>
          <a:prstGeom prst="rect">
            <a:avLst/>
          </a:prstGeom>
        </p:spPr>
      </p:pic>
      <p:pic>
        <p:nvPicPr>
          <p:cNvPr id="6" name="Рисунок 5" descr="0_22b87_e8c870fe_XL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 flipV="1">
            <a:off x="0" y="4734576"/>
            <a:ext cx="328887" cy="2466324"/>
          </a:xfrm>
          <a:prstGeom prst="rect">
            <a:avLst/>
          </a:prstGeom>
        </p:spPr>
      </p:pic>
      <p:pic>
        <p:nvPicPr>
          <p:cNvPr id="7" name="Рисунок 6" descr="0_22b87_e8c870fe_XL.jpg"/>
          <p:cNvPicPr>
            <a:picLocks noChangeAspect="1"/>
          </p:cNvPicPr>
          <p:nvPr userDrawn="1"/>
        </p:nvPicPr>
        <p:blipFill>
          <a:blip r:embed="rId4" cstate="email"/>
          <a:srcRect/>
          <a:stretch>
            <a:fillRect/>
          </a:stretch>
        </p:blipFill>
        <p:spPr>
          <a:xfrm flipV="1">
            <a:off x="0" y="0"/>
            <a:ext cx="328887" cy="2541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113" y="2320290"/>
            <a:ext cx="4151829" cy="1321418"/>
          </a:xfrm>
          <a:effectLst/>
        </p:spPr>
        <p:txBody>
          <a:bodyPr anchor="b">
            <a:noAutofit/>
          </a:bodyPr>
          <a:lstStyle>
            <a:lvl1pPr marL="252009" indent="-252009" algn="l">
              <a:defRPr sz="31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5061" y="768096"/>
            <a:ext cx="4586870" cy="5139467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5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8352" y="3672692"/>
            <a:ext cx="3869309" cy="2246494"/>
          </a:xfrm>
        </p:spPr>
        <p:txBody>
          <a:bodyPr/>
          <a:lstStyle>
            <a:lvl1pPr marL="0" indent="0">
              <a:buNone/>
              <a:defRPr sz="1500"/>
            </a:lvl1pPr>
            <a:lvl2pPr marL="504017" indent="0">
              <a:buNone/>
              <a:defRPr sz="1300"/>
            </a:lvl2pPr>
            <a:lvl3pPr marL="1008035" indent="0">
              <a:buNone/>
              <a:defRPr sz="1100"/>
            </a:lvl3pPr>
            <a:lvl4pPr marL="1512052" indent="0">
              <a:buNone/>
              <a:defRPr sz="1000"/>
            </a:lvl4pPr>
            <a:lvl5pPr marL="2016069" indent="0">
              <a:buNone/>
              <a:defRPr sz="1000"/>
            </a:lvl5pPr>
            <a:lvl6pPr marL="2520086" indent="0">
              <a:buNone/>
              <a:defRPr sz="1000"/>
            </a:lvl6pPr>
            <a:lvl7pPr marL="3024104" indent="0">
              <a:buNone/>
              <a:defRPr sz="1000"/>
            </a:lvl7pPr>
            <a:lvl8pPr marL="3528121" indent="0">
              <a:buNone/>
              <a:defRPr sz="1000"/>
            </a:lvl8pPr>
            <a:lvl9pPr marL="403213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3E33A-5822-4BE7-B44A-AF47EB430D63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8F68-62F7-42DA-99F8-1A1EDC4F0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060266"/>
            <a:ext cx="10440988" cy="3140634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0440988" cy="406026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784927"/>
            <a:ext cx="10440988" cy="24003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80210"/>
            <a:ext cx="10440988" cy="53606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09935" y="1200150"/>
            <a:ext cx="4698445" cy="328419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200"/>
            </a:lvl1pPr>
            <a:lvl2pPr marL="504017" indent="0">
              <a:buNone/>
              <a:defRPr sz="3100"/>
            </a:lvl2pPr>
            <a:lvl3pPr marL="1008035" indent="0">
              <a:buNone/>
              <a:defRPr sz="2600"/>
            </a:lvl3pPr>
            <a:lvl4pPr marL="1512052" indent="0">
              <a:buNone/>
              <a:defRPr sz="2200"/>
            </a:lvl4pPr>
            <a:lvl5pPr marL="2016069" indent="0">
              <a:buNone/>
              <a:defRPr sz="2200"/>
            </a:lvl5pPr>
            <a:lvl6pPr marL="2520086" indent="0">
              <a:buNone/>
              <a:defRPr sz="2200"/>
            </a:lvl6pPr>
            <a:lvl7pPr marL="3024104" indent="0">
              <a:buNone/>
              <a:defRPr sz="2200"/>
            </a:lvl7pPr>
            <a:lvl8pPr marL="3528121" indent="0">
              <a:buNone/>
              <a:defRPr sz="2200"/>
            </a:lvl8pPr>
            <a:lvl9pPr marL="4032138" indent="0">
              <a:buNone/>
              <a:defRPr sz="2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2407" y="1061010"/>
            <a:ext cx="4218088" cy="2271171"/>
          </a:xfrm>
        </p:spPr>
        <p:txBody>
          <a:bodyPr anchor="b"/>
          <a:lstStyle>
            <a:lvl1pPr marL="201607" indent="-201607">
              <a:buFont typeface="Georgia" pitchFamily="18" charset="0"/>
              <a:buChar char="*"/>
              <a:defRPr sz="1800"/>
            </a:lvl1pPr>
            <a:lvl2pPr marL="504017" indent="0">
              <a:buNone/>
              <a:defRPr sz="1300"/>
            </a:lvl2pPr>
            <a:lvl3pPr marL="1008035" indent="0">
              <a:buNone/>
              <a:defRPr sz="1100"/>
            </a:lvl3pPr>
            <a:lvl4pPr marL="1512052" indent="0">
              <a:buNone/>
              <a:defRPr sz="1000"/>
            </a:lvl4pPr>
            <a:lvl5pPr marL="2016069" indent="0">
              <a:buNone/>
              <a:defRPr sz="1000"/>
            </a:lvl5pPr>
            <a:lvl6pPr marL="2520086" indent="0">
              <a:buNone/>
              <a:defRPr sz="1000"/>
            </a:lvl6pPr>
            <a:lvl7pPr marL="3024104" indent="0">
              <a:buNone/>
              <a:defRPr sz="1000"/>
            </a:lvl7pPr>
            <a:lvl8pPr marL="3528121" indent="0">
              <a:buNone/>
              <a:defRPr sz="1000"/>
            </a:lvl8pPr>
            <a:lvl9pPr marL="403213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424" y="4687642"/>
            <a:ext cx="7288981" cy="1200150"/>
          </a:xfrm>
        </p:spPr>
        <p:txBody>
          <a:bodyPr anchor="b">
            <a:noAutofit/>
          </a:bodyPr>
          <a:lstStyle>
            <a:lvl1pPr algn="l">
              <a:defRPr sz="51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360670"/>
            <a:ext cx="10440988" cy="184023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440988" cy="536067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956719"/>
            <a:ext cx="10440988" cy="24003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80210"/>
            <a:ext cx="10440988" cy="53606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3" tIns="50402" rIns="100803" bIns="50402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47650" y="4590776"/>
            <a:ext cx="7436248" cy="1200150"/>
          </a:xfrm>
          <a:prstGeom prst="rect">
            <a:avLst/>
          </a:prstGeom>
          <a:effectLst/>
        </p:spPr>
        <p:txBody>
          <a:bodyPr vert="horz" lIns="100803" tIns="50402" rIns="100803" bIns="50402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5123" y="768873"/>
            <a:ext cx="7308692" cy="3648456"/>
          </a:xfrm>
          <a:prstGeom prst="rect">
            <a:avLst/>
          </a:prstGeom>
        </p:spPr>
        <p:txBody>
          <a:bodyPr vert="horz" lIns="100803" tIns="50402" rIns="100803" bIns="504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47667" y="6480811"/>
            <a:ext cx="2871272" cy="383381"/>
          </a:xfrm>
          <a:prstGeom prst="rect">
            <a:avLst/>
          </a:prstGeom>
        </p:spPr>
        <p:txBody>
          <a:bodyPr vert="horz" lIns="100803" tIns="50402" rIns="100803" bIns="50402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543E33A-5822-4BE7-B44A-AF47EB430D63}" type="datetimeFigureOut">
              <a:rPr lang="ru-RU" smtClean="0"/>
              <a:pPr/>
              <a:t>17.03.2014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2049" y="6480811"/>
            <a:ext cx="3828363" cy="383381"/>
          </a:xfrm>
          <a:prstGeom prst="rect">
            <a:avLst/>
          </a:prstGeom>
        </p:spPr>
        <p:txBody>
          <a:bodyPr vert="horz" lIns="100803" tIns="50402" rIns="100803" bIns="50402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50411" y="6480811"/>
            <a:ext cx="2088198" cy="383381"/>
          </a:xfrm>
          <a:prstGeom prst="rect">
            <a:avLst/>
          </a:prstGeom>
        </p:spPr>
        <p:txBody>
          <a:bodyPr vert="horz" lIns="100803" tIns="50402" rIns="100803" bIns="50402" rtlCol="0" anchor="ctr"/>
          <a:lstStyle>
            <a:lvl1pPr algn="ctr">
              <a:defRPr sz="13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F948F68-62F7-42DA-99F8-1A1EDC4F0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62" r:id="rId13"/>
    <p:sldLayoutId id="2147483661" r:id="rId14"/>
  </p:sldLayoutIdLst>
  <p:timing>
    <p:tnLst>
      <p:par>
        <p:cTn id="1" dur="indefinite" restart="never" nodeType="tmRoot"/>
      </p:par>
    </p:tnLst>
  </p:timing>
  <p:txStyles>
    <p:titleStyle>
      <a:lvl1pPr marL="352812" indent="-352812" algn="r" defTabSz="1008035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5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2009" indent="-201607" algn="l" defTabSz="1008035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04821" indent="-201607" algn="l" defTabSz="1008035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7231" indent="-201607" algn="l" defTabSz="1008035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9641" indent="-201607" algn="l" defTabSz="1008035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32213" indent="-201607" algn="l" defTabSz="1008035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34623" indent="-201607" algn="l" defTabSz="1008035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167274" indent="-201607" algn="l" defTabSz="1008035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20086" indent="-201607" algn="l" defTabSz="1008035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852738" indent="-201607" algn="l" defTabSz="1008035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openxmlformats.org/officeDocument/2006/relationships/image" Target="../media/image26.tiff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5" Type="http://schemas.microsoft.com/office/2007/relationships/hdphoto" Target="../media/hdphoto3.wdp"/><Relationship Id="rId10" Type="http://schemas.microsoft.com/office/2007/relationships/hdphoto" Target="../media/hdphoto2.wdp"/><Relationship Id="rId4" Type="http://schemas.openxmlformats.org/officeDocument/2006/relationships/image" Target="../media/image27.tiff"/><Relationship Id="rId9" Type="http://schemas.openxmlformats.org/officeDocument/2006/relationships/image" Target="../media/image32.png"/><Relationship Id="rId1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91" y="17405"/>
            <a:ext cx="10237348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84810"/>
          <a:stretch/>
        </p:blipFill>
        <p:spPr bwMode="auto">
          <a:xfrm>
            <a:off x="13835" y="17405"/>
            <a:ext cx="396494" cy="71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84810"/>
          <a:stretch/>
        </p:blipFill>
        <p:spPr bwMode="auto">
          <a:xfrm>
            <a:off x="10051745" y="0"/>
            <a:ext cx="396494" cy="71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0328" y="600053"/>
            <a:ext cx="9641417" cy="6578946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ctr">
              <a:lnSpc>
                <a:spcPct val="115000"/>
              </a:lnSpc>
            </a:pPr>
            <a:r>
              <a:rPr lang="tt-RU" b="1" dirty="0">
                <a:latin typeface="Times New Roman"/>
                <a:ea typeface="Times New Roman"/>
                <a:cs typeface="Times New Roman"/>
              </a:rPr>
              <a:t>ТАТАРСТАН РЕСПУБЛИКАСЫ</a:t>
            </a:r>
            <a:endParaRPr lang="ru-RU" sz="1500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tt-RU" b="1" dirty="0">
                <a:latin typeface="Times New Roman"/>
                <a:ea typeface="Times New Roman"/>
                <a:cs typeface="Times New Roman"/>
              </a:rPr>
              <a:t>МӘГАРИФ ҺӘМ ФӘН МИНИСТРЛЫГЫ</a:t>
            </a:r>
            <a:endParaRPr lang="ru-RU" sz="1500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tt-RU" b="1" dirty="0">
                <a:latin typeface="Times New Roman"/>
                <a:ea typeface="Times New Roman"/>
                <a:cs typeface="Times New Roman"/>
              </a:rPr>
              <a:t>БӨГЕЛМӘ МУНИ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Ц</a:t>
            </a:r>
            <a:r>
              <a:rPr lang="tt-RU" b="1" dirty="0">
                <a:latin typeface="Times New Roman"/>
                <a:ea typeface="Times New Roman"/>
                <a:cs typeface="Times New Roman"/>
              </a:rPr>
              <a:t>ИПАЛ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Ь</a:t>
            </a:r>
            <a:r>
              <a:rPr lang="tt-RU" b="1" dirty="0">
                <a:latin typeface="Times New Roman"/>
                <a:ea typeface="Times New Roman"/>
                <a:cs typeface="Times New Roman"/>
              </a:rPr>
              <a:t> РАЙОНЫ</a:t>
            </a:r>
            <a:endParaRPr lang="ru-RU" sz="1500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tt-RU" b="1" dirty="0">
                <a:latin typeface="Times New Roman"/>
                <a:ea typeface="Times New Roman"/>
                <a:cs typeface="Times New Roman"/>
              </a:rPr>
              <a:t>БАШКАРМА КОМИТЕТЫ</a:t>
            </a:r>
            <a:endParaRPr lang="ru-RU" sz="1500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tt-RU" b="1" dirty="0">
                <a:latin typeface="Times New Roman"/>
                <a:ea typeface="Times New Roman"/>
                <a:cs typeface="Times New Roman"/>
              </a:rPr>
              <a:t>МӘГАРИФ ИДАРӘСЕ</a:t>
            </a:r>
            <a:endParaRPr lang="ru-RU" sz="1500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tt-RU" b="1" dirty="0">
                <a:solidFill>
                  <a:srgbClr val="953735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500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tt-RU" b="1" dirty="0">
                <a:solidFill>
                  <a:srgbClr val="953735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500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tt-RU" b="1" dirty="0">
                <a:solidFill>
                  <a:srgbClr val="953735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500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tt-RU" b="1" dirty="0">
                <a:solidFill>
                  <a:srgbClr val="953735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500" dirty="0"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tt-RU" sz="31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АНА ТЕЛЕ ҺӘМ ӘДӘБИЯТЫ УКЫТУЧЫЛАРЫНЫҢ </a:t>
            </a:r>
            <a:endParaRPr lang="ru-RU" sz="1500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tt-RU" sz="31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БӨТЕНРОССИЯ КҮЛӘМЕНДӘ </a:t>
            </a:r>
            <a:endParaRPr lang="ru-RU" sz="1500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tt-RU" sz="31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ҮТКӘРЕЛӘ ТОРГАН </a:t>
            </a:r>
            <a:endParaRPr lang="ru-RU" sz="1500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tt-RU" sz="31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“ТУГАН ТЕЛ” </a:t>
            </a:r>
            <a:endParaRPr lang="ru-RU" sz="1500" dirty="0">
              <a:solidFill>
                <a:srgbClr val="C00000"/>
              </a:solidFill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tt-RU" sz="31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МАСТЕР-КЛАСС БӘЙГЕСЕНӘ</a:t>
            </a:r>
            <a:endParaRPr lang="ru-RU" sz="1500" dirty="0">
              <a:solidFill>
                <a:srgbClr val="C00000"/>
              </a:solidFill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00" y="0"/>
            <a:ext cx="10073015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3" y="-3334"/>
            <a:ext cx="396976" cy="7207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9572" y="0"/>
            <a:ext cx="9788633" cy="7026761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илядо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пачкодьть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пингень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ванстынк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седейсэнк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масторонтень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вечкеманть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стакачитнестэ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максы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сехте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чопода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читнестэ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совавты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ойментень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,»-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сырькаень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валтнэ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арсян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кирдевить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тонавтницянзо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мельсэ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нейдяк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шкатне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истят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ломантненень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сеедьстэ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савкшны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туемс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эрямс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лия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масторсо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границянь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томбале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Камась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лееськак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конась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чуди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эрзянь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мокшонь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ведензэ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леентень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мейле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тов.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мокшэрзянь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раськесь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срадсь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масторонь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Тевесь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аволь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сеньсэ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койсэ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косо тон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эрят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Эряви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седейсэ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кирдемс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енксонть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конась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тринзеть-кастынзеть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конась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тонеть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зяро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лембе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кеняркс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стутнемс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кода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стутнить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аванть.Ютыть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иеть,сыредить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тетям –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пингсте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сыреди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!!! Сон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эйсэ,сон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эрзясо,чави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лисьмапрякс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седейсэ.Эрзят!Бажан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евтамс:вечкеди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культуранк,вечкедикоенк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илинк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стувто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келенк.Кадык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велесэяк,ошосояк-эрьва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косо!Бути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келесь,Раськеськак.а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ули!Зярс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вием,карман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ванстамо.келем-валсо,оймесэ,мазычисэ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="" xmlns:p14="http://schemas.microsoft.com/office/powerpoint/2010/main" val="97644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87" y="-201693"/>
            <a:ext cx="10469991" cy="760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3861" y="198073"/>
            <a:ext cx="9702153" cy="6795929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Монь программам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воскрестный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школань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эрзянь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келень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тонавницатнень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маро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ЦЕЛИ И ЗАДАЧИ ОБУЧЕНИЯ</a:t>
            </a:r>
          </a:p>
          <a:p>
            <a:pPr marL="378013" indent="-378013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воспитание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интереса и уважения к  мордовскому (эрзя)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языку;</a:t>
            </a:r>
          </a:p>
          <a:p>
            <a:pPr marL="378013" indent="-378013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приобщение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младших школьников к новому для них языковому миру за счёт расширения спектра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лингвокультурологических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знаний о  родном крае;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78013" indent="-378013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элементарных коммуникативных умений в четырёх видах речевой   деятельности   (говорении, 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аудировании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  чтении,   письме)   с использованием мордовского языка с учётом речевых возможностей и потребностей     младших     школьников;  положительного    настроя     к дальнейшему изучению мордовского языка;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78013" indent="-378013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ознакомление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обучающихся  с  песенным, стихотворным  и  сказочным фольклором,   с   доступными    детям        школьного    возраста образцами детской художественной литературы на мордовском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языке;</a:t>
            </a:r>
          </a:p>
          <a:p>
            <a:pPr marL="378013" indent="-378013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усвоение  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элементарных    сведений     о    лексической,    фонетической, грамматической системах  мордовского (эрзя) языка;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78013" indent="-378013" algn="just">
              <a:lnSpc>
                <a:spcPct val="150000"/>
              </a:lnSpc>
              <a:buFont typeface="+mj-lt"/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умения пользоваться языковой и контекстуальной догадкой (определять содержание текста по его заголовку или началу), а также двуязычными словарями.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668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94831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74" y="-201693"/>
            <a:ext cx="10469991" cy="760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4" y="0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6082" y="198072"/>
            <a:ext cx="9619932" cy="15425471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endParaRPr lang="ru-RU" sz="1800" b="1" i="1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b="1" i="1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. СОДЕРЖАНИЕ ОБРАЗОВАНИЯ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Содержание образования включает в себя три взаимосвязанных структурно-смысловых аспекта, направленных на целостное восприятие школьниками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лингводидактичсского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объекта познания: тематический, речевой, языковой.</a:t>
            </a:r>
          </a:p>
          <a:p>
            <a:pPr algn="ctr">
              <a:lnSpc>
                <a:spcPct val="150000"/>
              </a:lnSpc>
            </a:pPr>
            <a:r>
              <a:rPr lang="ru-RU" sz="1800" b="1" i="1" smtClean="0">
                <a:latin typeface="Times New Roman" pitchFamily="18" charset="0"/>
                <a:cs typeface="Times New Roman" pitchFamily="18" charset="0"/>
              </a:rPr>
              <a:t>Зяро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част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максть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2013-2014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иес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Эрзянь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	2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Литература	2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культура	1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Музыка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морот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1</a:t>
            </a:r>
          </a:p>
          <a:p>
            <a:pPr algn="just">
              <a:lnSpc>
                <a:spcPct val="150000"/>
              </a:lnSpc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Налксимат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киштимат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1</a:t>
            </a:r>
          </a:p>
          <a:p>
            <a:pPr algn="just">
              <a:lnSpc>
                <a:spcPct val="150000"/>
              </a:lnSpc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Оршамот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1</a:t>
            </a:r>
          </a:p>
          <a:p>
            <a:pPr algn="just">
              <a:lnSpc>
                <a:spcPct val="150000"/>
              </a:lnSpc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Ярцамкат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1</a:t>
            </a:r>
          </a:p>
          <a:p>
            <a:pPr algn="just">
              <a:lnSpc>
                <a:spcPct val="150000"/>
              </a:lnSpc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Вйсень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част	9</a:t>
            </a:r>
          </a:p>
          <a:p>
            <a:pPr algn="just">
              <a:lnSpc>
                <a:spcPct val="15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Тиринь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коряс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сёрмадом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- сто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автортнэ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мельсэ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кирдизь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тевс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нолдызь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сеть паро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ёнкстнэнь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таштавсть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сынст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теемстэ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ведьгеменде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ламо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иетнень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перть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Тонавтнемс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саезь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сеть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кандыть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алкуксонь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нравственной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эстетической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—XI-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класстнэнь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туртов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теезь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истя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тонавтницятне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аламонь-аламонь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тонадовольть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художественной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смустест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чарькодеме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сыненст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виде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путомо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кармавольть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содамо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теоретико-литературной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чарькодематнень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сынст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вельде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анализэнь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тееме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келейгавтовольть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сюпавчист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Программасонть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покш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мель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явозь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предметнэнь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ютксо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сюлмавкстнэнень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Тиринь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тонавтнемстэ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тонавтыцянтень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свал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эряви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маштозь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тевс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нолдамс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сеть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материалтнэнь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келейгавтыть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тонавтницятнень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содамочист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народонть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историясто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саевкст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живописень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скульптурань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графикань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музыкань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омбо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масторонь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лите-ратурань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lnSpc>
                <a:spcPct val="150000"/>
              </a:lnSpc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Тиринь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коряс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программантень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совавтозь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эрзянь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мокшонь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устно-поэтической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творчествань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ламо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ёвтамот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содавикс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писательтнень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V—VII-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класстнэсэ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сон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тонавтневи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кода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ловнома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Эйкакштне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ловныть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художественной башка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VIII-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башка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тонавтницятне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аламонь-аламонь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таштыть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содамочить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историядо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X—XI-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класстнэсэ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тиринь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тонавтневи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историко-литературной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плансо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535790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87" y="-194377"/>
            <a:ext cx="10477241" cy="761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4391" y="136913"/>
            <a:ext cx="9743844" cy="5980321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ctr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Тиринь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коряс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сёрмадом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- сто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автортнэ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мельсэ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кирдизь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тевс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нолдызь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сеть паро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ёнкстнэнь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таштавсть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сынст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теемстэ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ведьгеменде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ламо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иетнень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перть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Тонавтнемс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саезь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сеть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кандыть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алкуксонь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нравственной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эстетической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питне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spcAft>
                <a:spcPts val="1200"/>
              </a:spcAft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V-це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XI-це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класстнэнь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туртов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теезь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истя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тонавтницятне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аламонь-аламонь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тонадовольть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художественной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смустест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чарькодеме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сыненст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виде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путомо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кармавольть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содамо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теоретико-литературной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чарькодематнень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сынст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вельде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анализэнь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тееме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келейгавтовольть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сюпавчист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Программасонть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покш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мель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явозь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предметнэнь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ютксо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сюлмавкстнэнень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Тиринь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тонавтнемстэ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тонавтыцянтень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свал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эряви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маштозь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тевс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нолдамс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сеть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материалтнэнь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келейгавтыть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тонавтницятнень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содамочист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народонть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историясто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саевкст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живописень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скульптурань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графикань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музыкань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омбо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масторонь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лите-ратурань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spcAft>
                <a:spcPts val="1200"/>
              </a:spcAft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Тиринь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коряс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программантень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совавтозь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эрзянь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мокшонь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устно-поэтической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творчествань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ламо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ёвтамот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содавикс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писательтнень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V—VII-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класстнэсэ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сон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тонавтневи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кода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ловнома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Эйкакштне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ловныть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художественной башка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VIII-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башка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тонавтницятне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аламонь-аламонь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таштыть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содамочить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историядо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2819643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74" y="-201476"/>
            <a:ext cx="10477241" cy="761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" y="0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3861" y="273681"/>
            <a:ext cx="9373267" cy="5426323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spcAft>
                <a:spcPts val="2400"/>
              </a:spcAft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240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X—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XI-це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класстнэсэ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тиринь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тонавтневи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историко-литературной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плансо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класстнэсэ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тонавтницятне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теевить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содавиксэкс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обзорной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монографической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тематнень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марто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V-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эйкакштнень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виест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мелеет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ловозь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аравтневить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жанрово-тематической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прин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ципенть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коряс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васняяк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максовить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эйкакшонь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фолькло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ёвкст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содамоёвкст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валмеревкст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кельяжамкат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ловномкат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ёвкст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баснят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мейле моли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Эйкакшпора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пельксэсь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козонь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совавтозь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мельстуиця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ёвтнемат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конатнесэ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главной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геройтне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истят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эйкакшт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кодат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сынсь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тонавтницятне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Эйкакшпоранть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поладсы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Перть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пельксэсь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Тезэнь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со¬вавтозь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конатнесэ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гайневтеви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перть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пельксэнть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мазычизэ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ёвтавить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сонзэ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ванстомадо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мельтне-превтне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Прядови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ветеце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«История»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пелькссэнть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Сонзэ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совавтозь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произведениятнесэ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ёвтневи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эрзятнень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мокшотнень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седикелень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эрямодост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Великой Отечественной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войнанть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шкасто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ятонть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каршо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народонть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тюремадонзо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2400"/>
              </a:spcAft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Программасонть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башка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максовить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теоретико-ли-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тературной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чарькодемат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аволь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ловноманть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туртов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пев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арсезь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се,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кодат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литературно- творческой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важодемат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эрявить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топавтомс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525398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87" y="-198359"/>
            <a:ext cx="10477241" cy="761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5218" y="349289"/>
            <a:ext cx="9537710" cy="5872599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>
              <a:spcAft>
                <a:spcPts val="240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Ветеце-котоце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класстнэсэ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сехте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покш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задачась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невтемс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кода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сюлмавить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вейкест-вейкест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марто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эрямось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литературань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писателесь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Секскак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тонавтневить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чарькодемат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сюлмавозь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теевеманзо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марто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2400"/>
              </a:spcAft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Котоце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покшолмазо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келейгавтозь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Сон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ашти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истямо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пельксстэ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«Устной народной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творчествась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Фольклоронь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мотивень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коряс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сёрмадозь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Эрзятнень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мокшотнень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кезэрень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шкань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эрямост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Эрзятнень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мокшотнень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эрямост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невтемась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Отечественной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войнанть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шкасто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войнадо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мейле».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саезь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эрьва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кодамо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жанрань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народонь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ёвкст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поэмат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повестть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ёвтнемат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конатнень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домкасто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невтезь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эрямось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Ломанесь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сонзэ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тевензэ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героикась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эрьва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чистэ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вастневицясь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ломанесь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чачома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ёнксось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— весе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кевкстематне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мусть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тарка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произведениятнесэ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2400"/>
              </a:spcAft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Котоце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келейстэ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максови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жанратнеде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чарькодемась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аламонь-аламонь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лецтневить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писательтнень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эрямост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мезесь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лезды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парсте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чарькодемс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сынст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произведениятнень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240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Сисемеце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панжсызь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эрзянь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мокшонь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моротне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мельгаст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молить героической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поэмат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сёрмадозь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устной народной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творчествань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мотивтнень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коряс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Омбоце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пельксэсь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лемдязь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—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Минек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писа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тельтне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икелень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шкань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эрямодонть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Колмоце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пельксэсь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—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Эрзянь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мокшонь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писательтне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минек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мастордонть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». </a:t>
            </a:r>
          </a:p>
        </p:txBody>
      </p:sp>
    </p:spTree>
    <p:extLst>
      <p:ext uri="{BB962C8B-B14F-4D97-AF65-F5344CB8AC3E}">
        <p14:creationId xmlns="" xmlns:p14="http://schemas.microsoft.com/office/powerpoint/2010/main" val="581186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74" y="-205026"/>
            <a:ext cx="10477241" cy="761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" y="0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3860" y="198073"/>
            <a:ext cx="9619932" cy="6334264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Эйзэнзэ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совавтозь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произведеният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эрзятнень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мокшотнень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шкань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эрямодост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Те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классонть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келейгавтозь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теоретико-литературной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чарькодематне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тонавтницятне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теевить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содавиксэкс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стихосложениянь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основатнень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сюжетэнть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композициянть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эрямонь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видечинть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художественной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арсевксэнть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марто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ctr">
              <a:lnSpc>
                <a:spcPct val="150000"/>
              </a:lnSpc>
              <a:buAutoNum type="arabicPeriod"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Тематический аспект</a:t>
            </a:r>
          </a:p>
          <a:p>
            <a:pPr marL="342900" indent="-342900" algn="ctr">
              <a:lnSpc>
                <a:spcPct val="150000"/>
              </a:lnSpc>
              <a:buAutoNum type="arabicPeriod"/>
            </a:pP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1.  Моя семья и я. Знакомство. Семья (члены семьи, возраст, внешность, профессии). Мой дом, квартира, комната. Помощь старшим. Посещение и приём гостей. Покупки (еда, одежда). Любимая игрушка, мультфильм, книга. Занятия спортом, музыкой. Праздники. Обычный и выходной день. Каникулы.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 Мои друзья и я. Друзья (имя, возраст, внешность, характер, увлечения, семья). Совместные занятия и игры. Любимое домашнее животное.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Моя школа. Школьные принадлежности. Учебные предметы. Занятия на уроке. Классная комната.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4.  Мир вокруг меня. Родной город/село. Природа и отношение к ней. Времена года. Погода. Дикие и домашние животные.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5. Республики Мордовия. Столица, города. Любимые сказки, песни, стихи, игры мордовского народа.</a:t>
            </a:r>
          </a:p>
        </p:txBody>
      </p:sp>
    </p:spTree>
    <p:extLst>
      <p:ext uri="{BB962C8B-B14F-4D97-AF65-F5344CB8AC3E}">
        <p14:creationId xmlns="" xmlns:p14="http://schemas.microsoft.com/office/powerpoint/2010/main" val="1146350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53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87" y="-209594"/>
            <a:ext cx="10484492" cy="761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3861" y="198072"/>
            <a:ext cx="9702153" cy="6980595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ctr">
              <a:lnSpc>
                <a:spcPct val="150000"/>
              </a:lnSpc>
            </a:pPr>
            <a:endParaRPr lang="ru-RU" sz="1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. Речевой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аспект</a:t>
            </a:r>
          </a:p>
          <a:p>
            <a:pPr algn="ctr">
              <a:lnSpc>
                <a:spcPct val="150000"/>
              </a:lnSpc>
            </a:pP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Говорение.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Диалогическая речь. Приветствие и прощание. Знакомство, представление друга. Просьба, приглашение к действию с использованием утвердительных, побудительных предложений. Согласие/несогласие, благодарность, желание/нежелание. Пожелание, приглашение, поздравление и реагирование на них положительно /отрицательно, с использованием простых речевых клише. Ведение элементарного диалога в ситуациях повседневного общения в связи с прочитанным или прослушанным произведением детского фольклора.</a:t>
            </a:r>
          </a:p>
          <a:p>
            <a:pPr algn="just">
              <a:spcAft>
                <a:spcPts val="1200"/>
              </a:spcAft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Говорение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Монологическая речь. Описание предмета, картинки, иллюстрации к сказке, личной фотографии, собственного рисунка на заданную тему. Короткий рассказ в пределах тематики начальной школы. Воспроизведение наизусть стихов, песен и других произведений детского фольклора.</a:t>
            </a:r>
          </a:p>
          <a:p>
            <a:pPr algn="just">
              <a:spcAft>
                <a:spcPts val="1200"/>
              </a:spcAft>
            </a:pP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Аудирование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Понимание речи учителя. Понимание речи собеседников в процессе диалогического общения на уроке. Полное понимание небольших простых сообщений, сказок, рассказов на основе языковой догадки и средств изобразительной наглядности.</a:t>
            </a:r>
          </a:p>
          <a:p>
            <a:pPr algn="just">
              <a:spcAft>
                <a:spcPts val="1200"/>
              </a:spcAft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Чтение.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Техника чтения вслух: соотнесение графического образа слова со звуковым; соблюдение ударения в словах, фразах; соблюдение интонации. Полное понимание при чтении про себя текстов, построенных на изученном материале.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36117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78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87" y="-187781"/>
            <a:ext cx="10484492" cy="761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1963" y="198072"/>
            <a:ext cx="9537710" cy="6349653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spcAft>
                <a:spcPts val="2400"/>
              </a:spcAft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240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письменная речь. Списывание текста, выписывание из него слов, словосочетаний, простых предложений. Заполнение простой анкеты. Написание поздравления, короткого личного письма другу (с опорой на образец).</a:t>
            </a:r>
          </a:p>
          <a:p>
            <a:pPr algn="ctr">
              <a:spcAft>
                <a:spcPts val="2400"/>
              </a:spcAft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. Языковой аспект</a:t>
            </a:r>
          </a:p>
          <a:p>
            <a:pPr algn="just">
              <a:spcAft>
                <a:spcPts val="24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Произносительная сторона речи. Произношение всех звуков мордовского языка. Членение предложений на смысловые группы. Соблюдение интонации         основных         коммуникативных         типов         предложения: повествовательного   (утвердительного   и   отрицательного),   вопросительного (общий и специальный вопрос), побудительного, восклицательного.</a:t>
            </a:r>
          </a:p>
          <a:p>
            <a:pPr algn="just">
              <a:spcAft>
                <a:spcPts val="24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Лексическая сторона речи. Лексические единицы, обслуживающие ситуации общения в пределах тематики начального этапа в объёме 500 лексических единиц для двустороннего (рецептивного и продуктивного) усвоения и 100 лексических единиц для рецептивного усвоения. Простейшие устойчивые словосочетания, оценочная лексика и реплики - клише как элементы речевого этикета.</a:t>
            </a:r>
          </a:p>
          <a:p>
            <a:pPr algn="just">
              <a:spcAft>
                <a:spcPts val="24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Грамматическая сторона речи. Основные коммуникативные типы простого предложения (утвердительные, вопросительные, отрицательные). Общие и специальные вопросы. </a:t>
            </a:r>
          </a:p>
        </p:txBody>
      </p:sp>
    </p:spTree>
    <p:extLst>
      <p:ext uri="{BB962C8B-B14F-4D97-AF65-F5344CB8AC3E}">
        <p14:creationId xmlns="" xmlns:p14="http://schemas.microsoft.com/office/powerpoint/2010/main" val="3895867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3" y="0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70" y="-205026"/>
            <a:ext cx="10484492" cy="761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27100" y="122464"/>
            <a:ext cx="9619932" cy="6749762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Простые распространенные предложения. Предложения с однородными членами. Сложносочинённые предложения с сочинительными союзами «и», «а», «но».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Имя   существительное    Единственное   и   множественное   число   имён существительных.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Глагол. Времена глаголов.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Имя прилагательное. Образование имён прилагательных.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Местоимения. Личные, вопросительные, указательные, притяжательные местоимения.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Числительные Количественные числительные от 1 до 100. Порядковые числительные.</a:t>
            </a:r>
          </a:p>
          <a:p>
            <a:pPr algn="just">
              <a:lnSpc>
                <a:spcPct val="15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III. ТРЕБОВАНИЯ К ОБРАЗОВАТЕЛЬНОМУ МИНИМУМУ ВЛАДЕНИЯ МОРДОВСКИМ </a:t>
            </a:r>
            <a:endParaRPr lang="ru-RU" sz="1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ЭРЗЯНСКИМ) ЯЗЫКОМ ДЛЯ ВЫПУСКНИКОВ </a:t>
            </a:r>
          </a:p>
          <a:p>
            <a:pPr algn="just">
              <a:lnSpc>
                <a:spcPct val="15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Изучение мордовских языков обеспечивает учащимся возможность: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области говорения: 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	участвовать   в   диалогическом   общении:   вести   этикетный   диалог   и элементарный двусторонний диалог - расспрос в ограниченном  круге ситуаций повседневного общения; </a:t>
            </a:r>
          </a:p>
        </p:txBody>
      </p:sp>
    </p:spTree>
    <p:extLst>
      <p:ext uri="{BB962C8B-B14F-4D97-AF65-F5344CB8AC3E}">
        <p14:creationId xmlns="" xmlns:p14="http://schemas.microsoft.com/office/powerpoint/2010/main" val="345329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89" y="-182523"/>
            <a:ext cx="10473616" cy="7604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96976" cy="716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70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098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13" y="-216456"/>
            <a:ext cx="10484492" cy="761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8304" y="352639"/>
            <a:ext cx="9537710" cy="6734373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	 кратко   высказываться   на   темы,   отобранные   для   начальной   школы, воспроизводить наизусть знакомые рифмованные произведения детского фольклора; </a:t>
            </a:r>
          </a:p>
          <a:p>
            <a:pPr algn="just">
              <a:spcAft>
                <a:spcPts val="12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	 уметь    поздороваться,     представиться,     поблагодарить,     попрощаться, поздравить,   пригласи и,   поучаствовать   в   совместной   игре,   используя соответствующие   формулы    речевого   пикета,   соблюдая    правильное произношение и интонацию; </a:t>
            </a:r>
          </a:p>
          <a:p>
            <a:pPr algn="just">
              <a:spcAft>
                <a:spcPts val="12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	 уметь   задать   общий   и   специальный   вопрос   и   ответить   на   вопрос собеседника в пределах тематики общения начальной школы; кратко рассказать о себе, своей семье, друге, школе; описать простую картинку; </a:t>
            </a:r>
          </a:p>
          <a:p>
            <a:pPr algn="just">
              <a:spcAft>
                <a:spcPts val="12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	 воспроизвести наизусть знакомое рифмованное произведение детского фольклора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1200"/>
              </a:spcAft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В области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аудирования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spcAft>
                <a:spcPts val="12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	овладеть    наиболее   употребительной   лексикой    в    рамках   тематики начального этапа, освоить продуктивный лексический минимум в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обьёме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не   менее   500   лексических   единиц.   Общий   объём   лексики,   включая рецептивный    лексический     минимум,     составляет     не     менее    600 лексических единиц; </a:t>
            </a:r>
          </a:p>
          <a:p>
            <a:pPr algn="just">
              <a:spcAft>
                <a:spcPts val="12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	получить    представление    об    основных    грамматических    категориях изучаемого языка, распознавать изученную лексику и грамматику при чтении 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аудировании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и использовать их в устном общении; </a:t>
            </a:r>
          </a:p>
          <a:p>
            <a:pPr algn="just">
              <a:lnSpc>
                <a:spcPct val="15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3530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36" y="18529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21" y="-205026"/>
            <a:ext cx="10484492" cy="761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6082" y="198072"/>
            <a:ext cx="9619932" cy="7703870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	 понимать на слух речь учителя, одноклассников, основное содержание облегчённых текстов   с опорой на зрительную наглядность и языковую догадку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области чтения. 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	овладеть техникой чтения вслух;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	читать    про    себя    учебные    и    облегченные аутентичные тексты построенные на изученном языковом материале;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	 правильно произносить и различать на слух звуки, слова, словосочетания и предложения изучаемого языка; соблюдать интонацию основных типов предложения.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области письма: 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	писать краткое поздравление и личное письмо (с опорой на образец); 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	 заполнить простую анкету о себе по предлагаемой форме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IV. Критерии оценки знаний обучающихся в начальных классах по предмету   «Эрзянский язык»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процессе изучения мордовских языков знания обучаемых оцениваются по 5 бальной шкале измерения уровня знаний и качества усвоения учебного материала, при этом качественные характеристики овладения минимумом знаний рекомендуется применять по следующему принципу: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  первый год обучения  -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безоценочный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второй год обучения - по итогам усвоения тематических разделов содержания образования - по 5 бальной шкале;</a:t>
            </a:r>
          </a:p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третий год обучения - по результатам усвоения поурочного объема лексико-грамматического материала и уровню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коммуникативных умений в говорении,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аудировании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чтении, письме – по 5 бальной шкале.</a:t>
            </a:r>
          </a:p>
          <a:p>
            <a:pPr algn="just">
              <a:lnSpc>
                <a:spcPct val="15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6542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668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87" y="-180391"/>
            <a:ext cx="10484492" cy="761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6082" y="198073"/>
            <a:ext cx="9702153" cy="9196586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  первый год обучения  -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безоценочный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 второй год обучения - по итогам усвоения тематических разделов содержания образования - по 5 бальной шкале;</a:t>
            </a:r>
          </a:p>
          <a:p>
            <a:pPr marL="315011" indent="-315011" algn="just">
              <a:lnSpc>
                <a:spcPct val="150000"/>
              </a:lnSpc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третий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год обучения - по результатам усвоения поурочного объема лексико-грамматического материала и уровню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коммуникативных умений в говорении,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аудировании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чтении, письме – по 5 бальной шкале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15011" indent="-315011" algn="just">
              <a:lnSpc>
                <a:spcPct val="150000"/>
              </a:lnSpc>
              <a:buFontTx/>
              <a:buChar char="-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15011" indent="-315011" algn="just">
              <a:lnSpc>
                <a:spcPct val="150000"/>
              </a:lnSpc>
              <a:buFontTx/>
              <a:buChar char="-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15011" indent="-315011" algn="just">
              <a:lnSpc>
                <a:spcPct val="150000"/>
              </a:lnSpc>
              <a:buFontTx/>
              <a:buChar char="-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15011" indent="-315011" algn="just">
              <a:lnSpc>
                <a:spcPct val="150000"/>
              </a:lnSpc>
              <a:buFontTx/>
              <a:buChar char="-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15011" indent="-315011" algn="just">
              <a:lnSpc>
                <a:spcPct val="150000"/>
              </a:lnSpc>
              <a:buFontTx/>
              <a:buChar char="-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15011" indent="-315011" algn="just">
              <a:lnSpc>
                <a:spcPct val="150000"/>
              </a:lnSpc>
              <a:buFontTx/>
              <a:buChar char="-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15011" indent="-315011" algn="just">
              <a:lnSpc>
                <a:spcPct val="150000"/>
              </a:lnSpc>
              <a:buFontTx/>
              <a:buChar char="-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15011" indent="-315011" algn="just">
              <a:lnSpc>
                <a:spcPct val="150000"/>
              </a:lnSpc>
              <a:buFontTx/>
              <a:buChar char="-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15011" indent="-315011" algn="just">
              <a:lnSpc>
                <a:spcPct val="150000"/>
              </a:lnSpc>
              <a:buFontTx/>
              <a:buChar char="-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315011" indent="-315011" algn="just">
              <a:lnSpc>
                <a:spcPct val="150000"/>
              </a:lnSpc>
              <a:buFontTx/>
              <a:buChar char="-"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315011" indent="-315011" algn="just">
              <a:lnSpc>
                <a:spcPct val="150000"/>
              </a:lnSpc>
              <a:buFontTx/>
              <a:buChar char="-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Программы и учебники по мордовскому (эрзянскому) языку, предназначенные для реализации регионального компонента базисного учебного плана в начальных классах школ с полиэтническим контингентом учащихся. </a:t>
            </a:r>
          </a:p>
        </p:txBody>
      </p:sp>
    </p:spTree>
    <p:extLst>
      <p:ext uri="{BB962C8B-B14F-4D97-AF65-F5344CB8AC3E}">
        <p14:creationId xmlns="" xmlns:p14="http://schemas.microsoft.com/office/powerpoint/2010/main" val="36060616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6" y="-6668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33" y="-205026"/>
            <a:ext cx="10484492" cy="761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8304" y="122463"/>
            <a:ext cx="9742684" cy="7257593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чебники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по мордовскому (эрзянскому) языку, предназначенные для реализации регионального компонента базисного учебного плана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в  воскресной школе с полиэтническим контингентом учащихся. 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1. Е.В.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Вальчук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А.И. Исайкина, С.Ю.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Ларькина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Программа по изучению эрзянского языка в начальных классах школ с русскоязычным смешанным по национальному  составу контингентом обучающихся. Саранск, Мордовский РИО. 2004.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 Л.И.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Цыпкайкина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Эрзяпь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I - 4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класстнэнь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туртов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программат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рузонь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кельсэ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тонавтницятненень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).     Саранск.     Мордовское     книжное издательство, 1993. 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3. Н.В. Зиновьев, Т.И. Зиновьева.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Тештине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Саранск. Мордовской книжной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издательствась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1992.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4. Н.В. Зиновьев, Т.И. Зиновьева.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Цёковне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Саранск. Мордовской Книжной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издательствась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1993.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5. Н.В. Зиновьев, Т.И. Зиновьева.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Чивалдо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3 класс. Саранск. Мордовской книжной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издательствась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1995.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6. Н.В. Зиновьев, Т.И. Зиновьева.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Горнипонне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4-це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класензнь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лЬвномань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сёрмадомань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коряс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учебник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рузонь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школатнень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туртов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). Саранск. Мордовской книжной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издательствась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1996.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7. Е.В.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Вальчук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С.Ю. Дмитриева 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др.Эрзянский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язык  2-4 класс. Учебники для русскоязычных школ. Саранск. Мордовское книжное издательство. 2007, 2008, 2009.</a:t>
            </a:r>
          </a:p>
          <a:p>
            <a:pPr algn="ctr">
              <a:lnSpc>
                <a:spcPct val="150000"/>
              </a:lnSpc>
            </a:pP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750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335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88" y="-208360"/>
            <a:ext cx="10473616" cy="7604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18288" y="349289"/>
            <a:ext cx="4081816" cy="440343"/>
          </a:xfrm>
          <a:prstGeom prst="rect">
            <a:avLst/>
          </a:prstGeom>
        </p:spPr>
        <p:txBody>
          <a:bodyPr wrap="none" lIns="100803" tIns="50402" rIns="100803" bIns="50402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Монь </a:t>
            </a:r>
            <a:r>
              <a:rPr lang="ru-RU" sz="2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учителень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достижениям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96957480"/>
              </p:ext>
            </p:extLst>
          </p:nvPr>
        </p:nvGraphicFramePr>
        <p:xfrm>
          <a:off x="707551" y="1105373"/>
          <a:ext cx="9455488" cy="4420617"/>
        </p:xfrm>
        <a:graphic>
          <a:graphicData uri="http://schemas.openxmlformats.org/drawingml/2006/table">
            <a:tbl>
              <a:tblPr firstRow="1" firstCol="1" bandRow="1"/>
              <a:tblGrid>
                <a:gridCol w="648526"/>
                <a:gridCol w="3790476"/>
                <a:gridCol w="5016486"/>
              </a:tblGrid>
              <a:tr h="2644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Иесь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Темась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Достиженият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33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2009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подготовку победителя Республиканской олимпиады школьников по мордовскому языку и литературе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Почетная грамота Министерства образования и науки РТ</a:t>
                      </a: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«Налоги –основа достойной жизни» г.Бугульма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Благодарственное письмо</a:t>
                      </a: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8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«Наши истоки» г.Саранс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Благодарность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Министерства 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образования Республики 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Мордовия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86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подготовку победителя Республиканской олимпиады школьников по мордовскому языку, победителя Республиканского комплексного конкурса поисково –исследовательских работ школьников ,</a:t>
                      </a:r>
                      <a:r>
                        <a:rPr lang="ru-RU" sz="15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посвещенного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65- </a:t>
                      </a:r>
                      <a:r>
                        <a:rPr lang="ru-RU" sz="15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летию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Победы в Великой отечественной войне , победителя </a:t>
                      </a:r>
                      <a:r>
                        <a:rPr lang="en-US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XV 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НПК школьников «Открытие»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Почетная 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грамота управления образованием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220" marR="482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4492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335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87" y="-208360"/>
            <a:ext cx="10477241" cy="7604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27860897"/>
              </p:ext>
            </p:extLst>
          </p:nvPr>
        </p:nvGraphicFramePr>
        <p:xfrm>
          <a:off x="533861" y="457178"/>
          <a:ext cx="9702154" cy="6096168"/>
        </p:xfrm>
        <a:graphic>
          <a:graphicData uri="http://schemas.openxmlformats.org/drawingml/2006/table">
            <a:tbl>
              <a:tblPr firstRow="1" firstCol="1" bandRow="1"/>
              <a:tblGrid>
                <a:gridCol w="663493"/>
                <a:gridCol w="2797503"/>
                <a:gridCol w="6241158"/>
              </a:tblGrid>
              <a:tr h="1220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2010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«Опыт и проблемы повышения качества этнокультурного(национального) образования и воспитания»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Сертификат 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Министерства 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образования и науки РТ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5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2010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большой вклад в развитие национального образования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Благодарственное письмо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Управление образованием исполнительного комитета Бугульминского Муниципального района РТ 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86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2010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подготовку победителя Республиканской олимпиады школьников по мордовскому языку и литературе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Почетная грамота 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Министерства 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образования и науки РТ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5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подготовку победителя  и призеров в республиканской олимпиаде по мордовскому языку и литературе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Почетная грамота Министерства образования и науки РТ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Акция –конкурс «На этой неделе в гостях у ..»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 </a:t>
                      </a:r>
                      <a:r>
                        <a:rPr lang="en-US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</a:t>
                      </a: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степени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Министерство образования и науки РТ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4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«Наши истоки»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Благодарственное письмо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Министерство образования Республики Мордовии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0762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5245872" y="2288986"/>
          <a:ext cx="4586058" cy="2097861"/>
        </p:xfrm>
        <a:graphic>
          <a:graphicData uri="http://schemas.openxmlformats.org/drawingml/2006/table">
            <a:tbl>
              <a:tblPr firstRow="1" firstCol="1" bandRow="1"/>
              <a:tblGrid>
                <a:gridCol w="248029"/>
                <a:gridCol w="1904956"/>
                <a:gridCol w="2433073"/>
              </a:tblGrid>
              <a:tr h="22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подготовку победителей и призеров Республиканских и межрегиональных  олимпиад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Почетная грамота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6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большой вклад в развитие языка , культуры, традиции мордовского народа и подготовку участников межрегиональной олимпиады по мордовскому языку и литературе.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Благодарность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Министерство образования Республики Мордовии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активную и плодотворную работу по возрождению и развитию культуры, традиций и языка мордовского народа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Благодарность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Министерство образования Республики Мордовии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активное участие в городском конкурсе краеведов, посвященного 300- летию со дня рождения П.И. Рычкова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большой вклад в воспитание обучающихся в духе сохранения национальных традиций , языка и культуры мордовского народа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Благодарственное письмо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Министерство образования Республики Мордовии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6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активную  работу по сохранению национальной культуры, языка и  традиций мордовского народа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Благодарность</a:t>
                      </a:r>
                      <a:endParaRPr lang="ru-RU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Министерство образования Республики Мордовии</a:t>
                      </a:r>
                      <a:endParaRPr lang="ru-RU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20" y="-195025"/>
            <a:ext cx="10484492" cy="760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65249119"/>
              </p:ext>
            </p:extLst>
          </p:nvPr>
        </p:nvGraphicFramePr>
        <p:xfrm>
          <a:off x="648462" y="457178"/>
          <a:ext cx="9537710" cy="6183072"/>
        </p:xfrm>
        <a:graphic>
          <a:graphicData uri="http://schemas.openxmlformats.org/drawingml/2006/table">
            <a:tbl>
              <a:tblPr firstRow="1" firstCol="1" bandRow="1"/>
              <a:tblGrid>
                <a:gridCol w="657773"/>
                <a:gridCol w="3288866"/>
                <a:gridCol w="5591071"/>
              </a:tblGrid>
              <a:tr h="5337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подготовку победителей и призеров Республиканских и межрегиональных  олимпиад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Почетная грамота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8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большой вклад в развитие языка , культуры, традиции мордовского народа и подготовку участников межрегиональной олимпиады по мордовскому языку и литературе.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Благодарность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Министерство образования Республики Мордовии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активную и плодотворную работу по возрождению и развитию культуры, традиций и языка мордовского народа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Благодарность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Министерство образования Республики Мордовии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активное участие в городском конкурсе краеведов, посвященного 300- летию со дня рождения П.И. Рычкова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1 степени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администрация </a:t>
                      </a:r>
                      <a:r>
                        <a:rPr lang="ru-RU" sz="15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Бугульминского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муниципального района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большой вклад в воспитание обучающихся в духе сохранения национальных традиций , языка и культуры мордовского народа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Благодарственное письмо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Министерство образования Республики Мордовии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активную  работу по сохранению национальной культуры, языка и  традиций мордовского народа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Благодарность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Министерство образования Республики Мордовии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99755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0164522"/>
              </p:ext>
            </p:extLst>
          </p:nvPr>
        </p:nvGraphicFramePr>
        <p:xfrm>
          <a:off x="1684964" y="1029765"/>
          <a:ext cx="4586058" cy="2208276"/>
        </p:xfrm>
        <a:graphic>
          <a:graphicData uri="http://schemas.openxmlformats.org/drawingml/2006/table">
            <a:tbl>
              <a:tblPr firstRow="1" firstCol="1" bandRow="1"/>
              <a:tblGrid>
                <a:gridCol w="248029"/>
                <a:gridCol w="1904956"/>
                <a:gridCol w="2433073"/>
              </a:tblGrid>
              <a:tr h="22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«Этнокультурное образование: опыт и перспективы»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Министерство образования Республики Мордовии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«Инновационные подходы к работе с талантливыми детьми в системе филологического образования»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Справка 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Декан филологического факультета Л.В.Василькина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2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большой вклад в воспитание обучающихся в духе сохранения национальных традиций , языка и культуры мордовского народа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Благодарственное письмо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Министерство образования Республики Мордовии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2012\2013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активное применение в работе современных информационных технологий, эффективное использование цифровых предметно - методических материалов , представленных в рамках проекта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6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«Распространение моделей образовательных систем, обеспечивающих современное качество общего образования: модель поликультурного образовательно пространства»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Министерство образования Республики Мордовии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«Одна история в истории России»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подготовку победителей в республиканской олимпиаде по мордовскому языку и литературе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Почетная грамота</a:t>
                      </a:r>
                      <a:endParaRPr lang="ru-RU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Министерство образования Республики Мордовии</a:t>
                      </a:r>
                      <a:endParaRPr lang="ru-RU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74" y="-198359"/>
            <a:ext cx="10484492" cy="760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" y="-3334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91240623"/>
              </p:ext>
            </p:extLst>
          </p:nvPr>
        </p:nvGraphicFramePr>
        <p:xfrm>
          <a:off x="648462" y="528616"/>
          <a:ext cx="9533634" cy="6598473"/>
        </p:xfrm>
        <a:graphic>
          <a:graphicData uri="http://schemas.openxmlformats.org/drawingml/2006/table">
            <a:tbl>
              <a:tblPr firstRow="1" firstCol="1" bandRow="1"/>
              <a:tblGrid>
                <a:gridCol w="739995"/>
                <a:gridCol w="3288866"/>
                <a:gridCol w="5504773"/>
              </a:tblGrid>
              <a:tr h="5761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«Этнокультурное образование: опыт и перспективы»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Сертификат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Министерство образования Республики Мордовии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7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«Инновационные подходы к работе с талантливыми детьми в системе филологического образования»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Справка 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 проведении «Мастер-класса»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Декан филологического факультета 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Мордовского государственного университета </a:t>
                      </a:r>
                      <a:r>
                        <a:rPr lang="ru-RU" sz="15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им.М.Е.Евсеева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большой вклад в воспитание обучающихся в духе сохранения национальных традиций , языка и культуры мордовского народа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Благодарственное письмо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Министерства 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образования Республики 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Мордовия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2012\2013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активное применение в работе современных информационных технологий, эффективное использование цифровых предметно - методических материалов , представленных в рамках проекта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«Учитель цифрового века»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«Распространение моделей образовательных систем, обеспечивающих современное качество общего образования: модель поликультурного </a:t>
                      </a:r>
                      <a:r>
                        <a:rPr lang="ru-RU" sz="15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образовательно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пространства»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Сертификат Всероссийского круглого стола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Министерства 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образования Республики 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Мордовия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«Одна история в истории России»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</a:t>
                      </a:r>
                      <a:r>
                        <a:rPr lang="ru-RU" sz="15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Междунарлного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литературного конкурса  «Купель»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4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подготовку победителей в республиканской олимпиаде по мордовскому языку и литературе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Почетная грамота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Министерства 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образования 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 науки РТ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179379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5245872" y="2509815"/>
          <a:ext cx="4586058" cy="1656208"/>
        </p:xfrm>
        <a:graphic>
          <a:graphicData uri="http://schemas.openxmlformats.org/drawingml/2006/table">
            <a:tbl>
              <a:tblPr firstRow="1" firstCol="1" bandRow="1"/>
              <a:tblGrid>
                <a:gridCol w="248029"/>
                <a:gridCol w="1904956"/>
                <a:gridCol w="2433073"/>
              </a:tblGrid>
              <a:tr h="4416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работу по патриотическому воспитанию подрастающего поколения, сохранению языка и национального – культурных традиции мордовского народа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Благодарственное письмо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Министерство образования Республики Мордовии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«Реализация этнокультурной языковой и образовательной политики в системе общего образования школ республики Мордовия и мордовской диаспоры в условиях перехода на ФГОС ОО»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Декан филологического факультета Л.В.Василькина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«Национальный учебник: история, современность, перспективы»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Декан филологического факультета Л.В.Василькина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«Морак, монь седеем»Валдо чи» маро!»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Благодарственное письмо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МАУК «Дом техники»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2014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 тур Республиканском конкурсе Анателе мастер – класс «Туган Тел»</a:t>
                      </a:r>
                      <a:endParaRPr lang="ru-RU" sz="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77" marR="314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74" y="-198359"/>
            <a:ext cx="10484492" cy="760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4"/>
            <a:ext cx="396976" cy="7214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86265196"/>
              </p:ext>
            </p:extLst>
          </p:nvPr>
        </p:nvGraphicFramePr>
        <p:xfrm>
          <a:off x="616082" y="814368"/>
          <a:ext cx="9619932" cy="4926643"/>
        </p:xfrm>
        <a:graphic>
          <a:graphicData uri="http://schemas.openxmlformats.org/drawingml/2006/table">
            <a:tbl>
              <a:tblPr firstRow="1" firstCol="1" bandRow="1"/>
              <a:tblGrid>
                <a:gridCol w="657773"/>
                <a:gridCol w="3288866"/>
                <a:gridCol w="5673293"/>
              </a:tblGrid>
              <a:tr h="698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работу по патриотическому воспитанию подрастающего поколения, сохранению языка и национального – культурных традиции мордовского народа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Благодарственное письмо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Министерство образования Республики Мордовии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57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«Реализация этнокультурной языковой и образовательной политики в системе общего образования школ республики Мордовия и мордовской диаспоры в условиях перехода на ФГОС ОО»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Сертификатучастника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регионального </a:t>
                      </a:r>
                      <a:r>
                        <a:rPr lang="ru-RU" sz="15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научно-методическогосеминара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«Национальный учебник: история, современность, перспективы»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Сертификат участника регионального научно-методического семинара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2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«Морак, монь седеем»Валдо чи» маро!»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Благодарственное письмо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МАУК «Дом техники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 города Бугульма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9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Муниципальный тур 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Республиканского  конкурса «</a:t>
                      </a:r>
                      <a:r>
                        <a:rPr lang="ru-RU" sz="15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Туган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тел» мастер-класс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Диплом победителя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Управления образованием исполнительного комитета </a:t>
                      </a:r>
                      <a:r>
                        <a:rPr lang="ru-RU" sz="15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Бугульминского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муниципального района РТ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164" marR="501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510850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" y="0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G:\грамоты\10001.ti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3" y="63520"/>
            <a:ext cx="2507852" cy="34506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:\грамоты\10002.ti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884" y="121323"/>
            <a:ext cx="2329104" cy="31614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727" y="63520"/>
            <a:ext cx="2519613" cy="327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54" y="390074"/>
            <a:ext cx="2168585" cy="2797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851" y="226295"/>
            <a:ext cx="2374600" cy="3238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5563">
            <a:off x="564048" y="3043542"/>
            <a:ext cx="1960280" cy="2484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11441">
            <a:off x="847527" y="4919531"/>
            <a:ext cx="1645539" cy="213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5544">
            <a:off x="8129679" y="3549984"/>
            <a:ext cx="2036508" cy="264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2074">
            <a:off x="6059855" y="2685155"/>
            <a:ext cx="1821467" cy="2400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6681">
            <a:off x="2798891" y="3683508"/>
            <a:ext cx="2047671" cy="2609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615" y="4547237"/>
            <a:ext cx="1819278" cy="2304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23579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94" y="0"/>
            <a:ext cx="10103494" cy="7163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E:\PAM_2650_20x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148" y="1407807"/>
            <a:ext cx="3080733" cy="4007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84963" y="273680"/>
            <a:ext cx="7564391" cy="1856115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ctr"/>
            <a:endParaRPr lang="ru-RU" sz="2200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Раиса </a:t>
            </a:r>
            <a:r>
              <a:rPr lang="ru-RU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Михайловна</a:t>
            </a:r>
          </a:p>
          <a:p>
            <a:pPr algn="ctr"/>
            <a:endParaRPr lang="en-US" sz="3500" b="1" dirty="0" smtClean="0">
              <a:solidFill>
                <a:srgbClr val="D226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200" dirty="0">
              <a:solidFill>
                <a:srgbClr val="D2260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5524" y="1483415"/>
            <a:ext cx="5673293" cy="2317780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Ключевская основная общеобразовательная школа </a:t>
            </a:r>
            <a:r>
              <a:rPr lang="ru-RU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5524" y="4043698"/>
            <a:ext cx="6371624" cy="1456005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Оренбургский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педагогический институт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факультет: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и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обществоведения,1991г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стаж: 33 года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4100" y="5566269"/>
            <a:ext cx="5220494" cy="1456005"/>
          </a:xfrm>
          <a:prstGeom prst="rect">
            <a:avLst/>
          </a:prstGeom>
        </p:spPr>
        <p:txBody>
          <a:bodyPr lIns="100803" tIns="50402" rIns="100803" bIns="50402">
            <a:spAutoFit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РТ,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Бугульминский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Ключи , ул. Школьная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д.6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Телефон:8(85594)5-86-43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keybug@yandex.ru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37"/>
            <a:ext cx="396976" cy="716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976" cy="7220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450232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003"/>
            <a:ext cx="396976" cy="7220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322999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722558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77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6" y="-188071"/>
            <a:ext cx="10489931" cy="760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89624" y="273682"/>
            <a:ext cx="7564391" cy="501898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r>
              <a:rPr lang="ru-RU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Мастер – класс «</a:t>
            </a:r>
            <a:r>
              <a:rPr lang="ru-RU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Ванстынк</a:t>
            </a:r>
            <a:r>
              <a:rPr lang="ru-RU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тиринь</a:t>
            </a:r>
            <a:r>
              <a:rPr lang="ru-RU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АВАНК»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2965" y="954156"/>
            <a:ext cx="9615271" cy="6441986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Кенярксчись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ютавтови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эйдень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кужосо.Тердезь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аватне,сирькайтне,эйдень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кужосо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важодицятне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аштить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стольтнень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экшка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Стоьтне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весе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ацазь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вельтявкссо.Эрьванть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лангсо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путозь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пиже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кирьга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(Самовар),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прякинеть,конфеткат,лия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ламбамопельть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чайде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симема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кедьенкст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Икелев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лисить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ветицятне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1-ветицясь: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Шумбратадо.вечкиевск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2-це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Шумбратадо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Течинь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кенярксонок,минь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алтасынек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аванок,сырькаенек,патянок-сазоронок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лия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туртов,конат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тердезь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паро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мельсэ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Нурькинесстэ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меремс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.весе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аватненень,кить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кандыть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тейтерьавань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лемть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1-це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Ава…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Аве.Те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пазонь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вал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Кирдян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седейсэ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сонзэ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свал.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шождыне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эрямс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Неян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пек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стака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эйдень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трямс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2-це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Кие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икеленек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панжи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Покш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эрамонтень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валдо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Кие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лездамо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секск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капши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эйдень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виисэ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васьки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1-це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Сон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весемеде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питней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Малавикс,вечкиця,превей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Валдо,мазый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ашо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килей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оймесь-менелькс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келей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Ю.Вертянова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64080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74" y="-198359"/>
            <a:ext cx="10489931" cy="760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003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3861" y="122464"/>
            <a:ext cx="9455488" cy="7488426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2-це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Тон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мазыят,ава,эрьва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шкасто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,-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Эрьзянь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лавсьстэ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мазыть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сыречис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Молят,теке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кизэнь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чипай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,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састо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свал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ветят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цецянь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кис.</a:t>
            </a: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1-це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Тонь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лангс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ванозь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сявады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ковось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           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икелеть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цецякс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тештне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прыть.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Тонеть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моры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пингень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перть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цековось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Апак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оймсе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моры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чить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Улить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колмо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лемтьмастор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келес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Тенек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сюконяма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икелест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Кши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валось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-те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сехте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питней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вал.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Тирень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енксось-сехте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питней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вал.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Ава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лемесь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-Те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колмоце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вал,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Коната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карми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свал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1-це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Авай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тонпрок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шержей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нармунь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мелявтат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минек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кис.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Тонь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кудьненть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вельска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лембе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вармат.Кандыть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тундонть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минек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сыця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чис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Кинь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сехте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вечкевикс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чевте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кедезэ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Кинь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сехте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кемевикс,лембе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седеезэ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седейежось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меште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потс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кельги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Арсян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валдост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тешттне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сонзэ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эйстэ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Валске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кедне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кирвазтить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чипаенть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02220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69" y="0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98" y="-179970"/>
            <a:ext cx="10489931" cy="7530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8976" y="273681"/>
            <a:ext cx="9784375" cy="7519204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МОРАВИ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» «АВАЙ»МОРОСЬ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МУЗЫКАСЬ ДЫ ВАЛТНЭ О,ГАНГЕЕВЕНЬ</a:t>
            </a:r>
          </a:p>
          <a:p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Сонзэ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эрьва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валось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теке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сырнень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эрьге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Зярдояк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.а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мадни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вечкмась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эйсэнзэ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Сехпитнейкс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ломатне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свал ловить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лемензэ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Вечкевикс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! 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сепсынек.кода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алнотано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кенярдтано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сень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кис,мекс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течи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Миненек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тердезь,истят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мазый,превей.виев,седеймарыця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Валдосо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мизолдыця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ават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2-це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Течи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казысынек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тыненк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сехте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лембе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сехте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мазый,сехте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питней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валонок,виев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вечкеманок.Истя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жо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тынк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туртов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кармить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гайгеме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морот,евтневеме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стихотвореният,конатнень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аноккстынек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читнень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Кадык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куш вейке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чокшнес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стувсынек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кудонь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тевтнень,ойменк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пешкидить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кеняркссто.Тыненк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паронь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арсеме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састь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эйкакшонок.Вастодо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МУЗЫКАНЬ КОРЯС ЭЙКАКШТНЭ ЮТЫТЬ ЗАЛГАНТЬ,СТИТЬ СТОЛЬТНЕНЬ ИКЕЛЬГА,СТЕНАНТЬ КУВАЛТ.</a:t>
            </a:r>
          </a:p>
          <a:p>
            <a:pPr algn="just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2-це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эйкакшось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Тонеть,авай,моро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казян.Тундонь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лембе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маней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шкасто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Паро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теть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арсян.Эряк,авинем,вадрясто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МОРАВИ»ВЕСЕМЕДЕ МАЗЫЙНЕМ» МОРОСЬ (МУЗЫКАСЬ  Н,КОШЕЛЕВАНЬ ВАЛТНЕ С.КИНЯКИНЭНЬ</a:t>
            </a: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45855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003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74" y="-198359"/>
            <a:ext cx="10489931" cy="760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5473" y="198073"/>
            <a:ext cx="9702762" cy="6749762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4-це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эйкакшось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Нурька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морынеть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Нейке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моратано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Ломань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вадря,паро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Лия 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содатано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МОРАВИТЬ «НУРЬКА МОРЫНЕТЬ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5-це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йкакшось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Сехте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мазый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Весенень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евтан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Сехте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превей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чевте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седей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кодамо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авам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6-це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эйкакшось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Течи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паласа,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Пек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псистэ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кутмордаса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Мазый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морыне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моран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киштеменек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туян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ВЕСЕ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КИШТИТЬ «ЭРЗЯНЬ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КИШТЕМАТ «МУЗЫКАНЬ КОРЯС,МЕЙЛЕ ВЕСЕ СЮКОНИТЬ</a:t>
            </a: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ВЕСЕ .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Покшчи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марто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!(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Музыкань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коряс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весе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туить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Вечкивекс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ават!Канярксчи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аватень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арсемс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2-це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Арсемс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сень,уцяскав.авакс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улезе,Вечкевикс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никс,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теема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таркасо-питней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важодицякс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Седейсэнзя-кенярксчи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Кунсолодо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моро,конаньморасы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эйдень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кужонь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Валдо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чи»ансамблясь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Морави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«ВАЛЬМАЛО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АШО КИЛЕЙНЕ»МОРОСЬ,ЭРЗЯКС ЮТАВТЫЗЕ М,КЕМАЛЬ</a:t>
            </a:r>
          </a:p>
          <a:p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88061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88" y="-191691"/>
            <a:ext cx="10489931" cy="760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1154" y="273681"/>
            <a:ext cx="9619932" cy="3148776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1-це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Вечкевикс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оят!Кенярксонок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поладсынек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тов.Энялдатано,тыньгак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миненек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лездато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ютавтомс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седе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ежонь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кепедезь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дыкецнезь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минекпрограмманть.Тынк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столенк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лангсо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улить музыкальной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кедьенкст,кочкадоэстенк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эрявкст.А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ней весе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вейсэ,эрязасто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карматано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налксеме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оркестрасо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«КОСО, КОСО  ДА УТЯША,»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мелодиянть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коряс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весе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валксить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музыкальной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инструментсэ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2-це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Сюкпря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весенень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Эрьванть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эйстэнк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ули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евтавомашка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музыкальной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ерокчизэ.А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тынь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зяро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профессияс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тонавтни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авась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пингензэ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перть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1-це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ветицясь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Ну,васняяк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сон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азорава,кудонь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кирдий,коморо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потсо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мирдень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кирдий.Вечкиця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эйдень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триця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мирдень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вечкиця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0810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077"/>
          <a:stretch/>
        </p:blipFill>
        <p:spPr bwMode="auto">
          <a:xfrm>
            <a:off x="403460" y="0"/>
            <a:ext cx="10066359" cy="7223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913"/>
          <a:stretch/>
        </p:blipFill>
        <p:spPr bwMode="auto">
          <a:xfrm>
            <a:off x="363496" y="24530"/>
            <a:ext cx="10037528" cy="7198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" y="2264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9253" y="234505"/>
            <a:ext cx="9914774" cy="7119094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ctr"/>
            <a:r>
              <a:rPr lang="ru-RU" sz="2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Мастер- класс </a:t>
            </a:r>
            <a:r>
              <a:rPr lang="ru-RU" sz="2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мероприятиясь</a:t>
            </a:r>
            <a:r>
              <a:rPr lang="ru-RU" sz="2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ru-RU" sz="2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Прякань</a:t>
            </a:r>
            <a:r>
              <a:rPr lang="ru-RU" sz="2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панема</a:t>
            </a:r>
            <a:r>
              <a:rPr lang="ru-RU" sz="2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ёвтенеме</a:t>
            </a:r>
            <a:r>
              <a:rPr lang="ru-RU" sz="2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Важодича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Рана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валцке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.Велись-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стязь.Тесо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кудонь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свадьбань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женихинть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Пурнавсть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стряпоить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прякат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свадьбань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ломанинень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Пурнавсть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мазый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ават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содасысь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тевиньть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Стряпухатни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морыть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морт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панить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прякат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Морыть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морт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  «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Молян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мирденень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», или «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Тейтерсэ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эринь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горям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арасель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Прякатне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панювсть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Гармошкась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кармась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морчюма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тесо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сувить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тейтиртне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1-тейтирь: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Шумбрачи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весеменень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улезэ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1-боярава: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Шумбрачи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шумбрачи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боярава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Шумбрачи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весинь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боярава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Тейтернеть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ютадо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эзементь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пиряс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озадо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Тетирь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пасиба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тенк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улезэ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тейтернеть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озатано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инжетне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869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670"/>
          <a:stretch/>
        </p:blipFill>
        <p:spPr bwMode="auto">
          <a:xfrm>
            <a:off x="411844" y="0"/>
            <a:ext cx="10029144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3575" y="182288"/>
            <a:ext cx="9832553" cy="6611263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2-боярава: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поет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Тейтерть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бояравинеть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тейтерть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озаравинеть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Азёдо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кучтадысь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азёдо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нолдатадызь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3 -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боярава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палкат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макстано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илядо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пеле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кискадо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велень кругом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ютадо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весеменень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ёвтадо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максыть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палкатнинь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эйса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Важодича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панювить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прякатни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тейтирние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тердить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роднянинь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свадьбав.Тейтиртнинень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максысь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мазый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лентат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тенсьть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мазыйста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наряжавт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молить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велюванть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морыть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морт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Морысь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: «Сад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пулова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 яки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эрзянь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тейтерь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lnSpc>
                <a:spcPct val="150000"/>
              </a:lnSpc>
            </a:pP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Сувить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куду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бокав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сеерить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свадьбав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Уряж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моледе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прякань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панеме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леляй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бозадо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симеме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-А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эйкакшт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вадря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мазы свадьба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ваномо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Инжет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Пасиба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паро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валозонк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Инжет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Пасиба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" y="-6668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4441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40988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37"/>
            <a:ext cx="396976" cy="716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 l="21221" t="13672" r="2797" b="12568"/>
          <a:stretch>
            <a:fillRect/>
          </a:stretch>
        </p:blipFill>
        <p:spPr bwMode="auto">
          <a:xfrm>
            <a:off x="554664" y="349289"/>
            <a:ext cx="9599129" cy="642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047"/>
          <a:stretch/>
        </p:blipFill>
        <p:spPr bwMode="auto">
          <a:xfrm>
            <a:off x="396976" y="20003"/>
            <a:ext cx="10044012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3861" y="122464"/>
            <a:ext cx="9702153" cy="7026761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Важодича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Весе Велеть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ютасысь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тейтирне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сыть се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кудынте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косо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сряпаясть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прякатнинь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эйса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кармить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тердима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стряпухатнень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эйса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тейтирь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море: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Боярават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стряпухат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озарават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стряпухат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Лиседе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каршозонок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лиседе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вастоманок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 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тейтирь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море: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Тынк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наказонк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аштинек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Тынк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приказнеть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аштинек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тейтирь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море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Садо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войде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ярсамо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медовойде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симеме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тейтирь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море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Веси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веленть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ютынек.Веси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ломатнеть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тердинек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тейтирь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море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отнэнь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тердинек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констонь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кандомо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., </a:t>
            </a:r>
          </a:p>
          <a:p>
            <a:pPr>
              <a:lnSpc>
                <a:spcPct val="150000"/>
              </a:lnSpc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тейтирь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море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Отнэнь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отнэнь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эйкакштнень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Мазый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свадьбань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ваномо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Стряпухась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море: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пасиба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пасиба,Тейтерть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азоравинеть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Важодича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Стряпухатне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сюк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пря мерить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тердить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эйсыст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ярцамо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прякатни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эйса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кудосо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стряпухась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совадо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совадо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эзем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пиряс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озадо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Тейтиртни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озыть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898736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611"/>
          <a:stretch/>
        </p:blipFill>
        <p:spPr bwMode="auto">
          <a:xfrm>
            <a:off x="396976" y="-6668"/>
            <a:ext cx="10044012" cy="7207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98304" y="273681"/>
            <a:ext cx="9537710" cy="1979225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стряпухась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совадо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совадо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эзем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пиряс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озадо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Тейтиртни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озыть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Важодича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Тече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пурнавинек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паро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теиник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а ней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ярцатан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моркат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моратан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</a:t>
            </a:r>
          </a:p>
          <a:p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Морось «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Луганясо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>
                <a:latin typeface="Times New Roman" pitchFamily="18" charset="0"/>
                <a:cs typeface="Times New Roman" pitchFamily="18" charset="0"/>
              </a:rPr>
              <a:t>келуня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668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336423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G:\WP_000844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76" y="0"/>
            <a:ext cx="9981088" cy="7200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976" cy="7220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71624" y="198072"/>
            <a:ext cx="4709360" cy="440343"/>
          </a:xfrm>
          <a:prstGeom prst="rect">
            <a:avLst/>
          </a:prstGeom>
        </p:spPr>
        <p:txBody>
          <a:bodyPr wrap="none" lIns="100803" tIns="50402" rIns="100803" bIns="50402">
            <a:spAutoFit/>
          </a:bodyPr>
          <a:lstStyle/>
          <a:p>
            <a:r>
              <a:rPr lang="ru-RU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Вожодямо</a:t>
            </a: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одаренный </a:t>
            </a:r>
            <a:r>
              <a:rPr lang="ru-RU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эйкакш</a:t>
            </a: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маро</a:t>
            </a:r>
            <a:endParaRPr lang="ru-RU" sz="2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60940328"/>
              </p:ext>
            </p:extLst>
          </p:nvPr>
        </p:nvGraphicFramePr>
        <p:xfrm>
          <a:off x="616083" y="651722"/>
          <a:ext cx="9619929" cy="6281154"/>
        </p:xfrm>
        <a:graphic>
          <a:graphicData uri="http://schemas.openxmlformats.org/drawingml/2006/table">
            <a:tbl>
              <a:tblPr firstRow="1" firstCol="1" bandRow="1"/>
              <a:tblGrid>
                <a:gridCol w="972529"/>
                <a:gridCol w="2562005"/>
                <a:gridCol w="3618616"/>
                <a:gridCol w="2466779"/>
              </a:tblGrid>
              <a:tr h="2576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Иесь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Темась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Ф.И.О 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Достижениясь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8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2009-2010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Республиканская предметная олимпиада по мордовскому языку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КУПИНОВ Андрей Александрович ученик МОУ»Ключевская средняя общеобразовательная школа» 10 класс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призера 2 степени.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52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Республиканский конкурс сочинений» Мой любимый учитель» на мордовском языке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Купинов Андрей Александрович,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Ученик МОУ» Ключевская средняя общеобразовательная школа»10 класс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1 степени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8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2010-2011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Республиканская предметная олимпиада по мордовскому языку(эрзя) 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Сабанов Николай Васильевич ,ученик МОУ»Ключевская средняя обшеобразовательная школа «9 класс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призера 2 степени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85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Межрегиональный конкурс на лучшее исследовательское сочинение»Люблю тебя ,мой край родной»г.Саранск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Абалаков Николай Владимирович,ученик МОУ»Ключевская средняя общеобразовательная школа»6 класс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победителя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8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2011-2012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Республиканская предметная олимпиада по мордовскому языку(эрзя)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Алексеева Анастасия  Александровна ученица  МОУ «Ключевская основная общеобразовательная школа» 9 класс 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победителя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8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Республиканская предметная олимпиада  по мордовскому языку (эрзя)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Юдина Анастасия Владимировна ученица МБОУ СОШ №11.8 класс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победителя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8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Республиканская предметная олимпиада по мордовскому языку(эрзя)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Игнатьева Екатерина Ивановна ученица МБОУ СОШ №11 11 класс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победителя</a:t>
                      </a:r>
                    </a:p>
                  </a:txBody>
                  <a:tcPr marL="42773" marR="427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785358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G:\P109045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75" y="0"/>
            <a:ext cx="10044012" cy="7200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55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42790901"/>
              </p:ext>
            </p:extLst>
          </p:nvPr>
        </p:nvGraphicFramePr>
        <p:xfrm>
          <a:off x="616082" y="198073"/>
          <a:ext cx="9537710" cy="6717741"/>
        </p:xfrm>
        <a:graphic>
          <a:graphicData uri="http://schemas.openxmlformats.org/drawingml/2006/table">
            <a:tbl>
              <a:tblPr firstRow="1" firstCol="1" bandRow="1"/>
              <a:tblGrid>
                <a:gridCol w="695721"/>
                <a:gridCol w="2675366"/>
                <a:gridCol w="3042201"/>
                <a:gridCol w="3124422"/>
              </a:tblGrid>
              <a:tr h="1288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14 -Межрегиональная олимпиада школьников по мордовскому (</a:t>
                      </a:r>
                      <a:r>
                        <a:rPr lang="ru-RU" sz="15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Мокшанскому,эрзянскому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 языку и литературе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Игнатьева Екатерина Ивановна ученица МБОУ «Средняя общеобразовательная школа»№11  11 класс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 победителя по эрзянскому языку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8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 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-межрегиональная 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олимпиада школьников по мордовскому (</a:t>
                      </a:r>
                      <a:r>
                        <a:rPr lang="ru-RU" sz="15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мокшанскому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и .эрзянскому) языку и литературе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Игнатьева Екатерина Ивановна ученица МБОУ «Средняя общеобразовательная школа»№11 11 класс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Диплом победителя по литературе (Эрзя)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8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14- 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межрегиональная олимпиада школьников по мордовскому(</a:t>
                      </a:r>
                      <a:r>
                        <a:rPr lang="ru-RU" sz="15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мокшанскому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и эрзянскому)языку и литературе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Игнатьева Екатерина Ивановна ученица МБОУ»Средняя общеобразовательная школа №11 11 класс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 победителя  творческой секции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57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2012-2013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15 -межрегиональная 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олимпиада школьников по мордовскому языку(</a:t>
                      </a:r>
                      <a:r>
                        <a:rPr lang="ru-RU" sz="15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Мокшанскому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и эрзянскому)языку и литературе 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Давыдов Анатолий Николаевич ученик «МБОУ «Средняя общеобразовательная школа «№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11, 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класс 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 победителя по эрзянскому языку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8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 межрегиональная олимпиада школьников по 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мордовскому(</a:t>
                      </a:r>
                      <a:r>
                        <a:rPr lang="ru-RU" sz="15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Мокшанскому,эрзянскому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 языку и литературе 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Давыдов Анатолий Николаевич ученик «МБОУ «Средняя общеобразовательная школа «№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11, 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10класс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 призера 3 степени творческой секции на эрзянском языке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869" marR="208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252621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G:\P1020917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21" y="0"/>
            <a:ext cx="10014367" cy="7200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6" y="0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68171199"/>
              </p:ext>
            </p:extLst>
          </p:nvPr>
        </p:nvGraphicFramePr>
        <p:xfrm>
          <a:off x="616082" y="198072"/>
          <a:ext cx="9619932" cy="6818450"/>
        </p:xfrm>
        <a:graphic>
          <a:graphicData uri="http://schemas.openxmlformats.org/drawingml/2006/table">
            <a:tbl>
              <a:tblPr firstRow="1" firstCol="1" bandRow="1"/>
              <a:tblGrid>
                <a:gridCol w="963904"/>
                <a:gridCol w="2736070"/>
                <a:gridCol w="3617752"/>
                <a:gridCol w="2302206"/>
              </a:tblGrid>
              <a:tr h="8316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Городской конкурс краеведов посвященного300-летию со дня рождения П.И .Рычкова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Ждярская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Екатерина Ивановна МБОУ СОШ №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12, 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9класс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 победителя 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Всероссийская научно-практическая конференция учащихся «Живая культура :традиции и современность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Квартюк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Кристина Александровна МБОУ СОШ №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12, 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 3 степени  г.Саранск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5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Всероссийская научно-практическая конференция по эколого-этнографическому проекту »Дерево Земли.на которой я живу»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Ткачева Анастасия Николаевна МБОУ СОШ №12 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,9класс 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 лауреата 3 степени г.Саранск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65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Всероссийская научно- практическая конференция по эколого-Этнографическому проекту »Дерево Земли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на 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которой я живу»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Хуббатуллина Карина МБОУ «Ключевская основная общеобразовательная школа 7 класс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 лауреата 3 степени г Саранск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2013-2014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Республиканская предметная олимпиада по мордовскому языку и литературе(эрзя)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Лунева Екатерина Александровна МБОУ «Средняя общеобразовательная школа №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11,7класс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 победителя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Республиканская предметная олимпиада по мордовскому языку и литературе(эрзя)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Абалаков Николай Владимирович МБОУ «Ключевская основная общеобразовательная школа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 9 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 победителя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2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Республиканская предметная олимпиада по мордовскому языку и литературе (Эрзя)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Давыдов Анатолий Николаевич МБОУ «Средняя общеобразовательная школа №</a:t>
                      </a:r>
                      <a:r>
                        <a:rPr lang="ru-RU" sz="15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11, </a:t>
                      </a: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класс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Диплом победителя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091" marR="30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789332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P1020737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75" y="0"/>
            <a:ext cx="10044012" cy="7200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65163278"/>
              </p:ext>
            </p:extLst>
          </p:nvPr>
        </p:nvGraphicFramePr>
        <p:xfrm>
          <a:off x="698305" y="198072"/>
          <a:ext cx="9455487" cy="3856029"/>
        </p:xfrm>
        <a:graphic>
          <a:graphicData uri="http://schemas.openxmlformats.org/drawingml/2006/table">
            <a:tbl>
              <a:tblPr firstRow="1" firstCol="1" bandRow="1"/>
              <a:tblGrid>
                <a:gridCol w="700195"/>
                <a:gridCol w="2622003"/>
                <a:gridCol w="2725906"/>
                <a:gridCol w="3407383"/>
              </a:tblGrid>
              <a:tr h="1458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6112" marR="76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16- межрегиональная 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олимпиада по мордовскому(</a:t>
                      </a:r>
                      <a:r>
                        <a:rPr lang="ru-RU" sz="15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Мокшанскому,эрзянскому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 языку и мордовской литературе </a:t>
                      </a:r>
                    </a:p>
                  </a:txBody>
                  <a:tcPr marL="76112" marR="76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Давыдов Анатолий Николаевич МБОУ «Средняя общеобразовательная школа №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11, 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11класс</a:t>
                      </a:r>
                    </a:p>
                  </a:txBody>
                  <a:tcPr marL="76112" marR="76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призера 2 степени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Г.Саранск</a:t>
                      </a:r>
                    </a:p>
                  </a:txBody>
                  <a:tcPr marL="76112" marR="76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8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6112" marR="76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16- 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межрегиональная олимпиада по мордовскому(</a:t>
                      </a:r>
                      <a:r>
                        <a:rPr lang="ru-RU" sz="15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мокшанскому.эрзянскому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)языку и мордовской литературе</a:t>
                      </a:r>
                    </a:p>
                  </a:txBody>
                  <a:tcPr marL="76112" marR="76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Абалаков Николай Владимирович МБОУ «Ключевская общеобразовательная основная школа» </a:t>
                      </a: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 класс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112" marR="76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призера 3 степени.творческой секции</a:t>
                      </a:r>
                    </a:p>
                  </a:txBody>
                  <a:tcPr marL="76112" marR="76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9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6112" marR="76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19- </a:t>
                      </a:r>
                      <a:r>
                        <a:rPr lang="ru-RU" sz="15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нучно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-практическая конференция </a:t>
                      </a:r>
                      <a:r>
                        <a:rPr lang="ru-RU" sz="15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школьников»Открытие</a:t>
                      </a: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76112" marR="76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Севрюков Илья Виктрович МБОУ «Ключевская общеобразовательная основная школа 8 класс</a:t>
                      </a:r>
                    </a:p>
                  </a:txBody>
                  <a:tcPr marL="76112" marR="76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Диплом 1 степени</a:t>
                      </a:r>
                    </a:p>
                  </a:txBody>
                  <a:tcPr marL="76112" marR="76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840132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52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171698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34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484201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803437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7650" y="4590776"/>
            <a:ext cx="7436248" cy="652748"/>
          </a:xfrm>
        </p:spPr>
        <p:txBody>
          <a:bodyPr/>
          <a:lstStyle/>
          <a:p>
            <a:pPr algn="l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Минь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модасо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Татарстансо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весе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парсте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эрятан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Рузт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татарт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чувашт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киштян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7" y="0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5498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8" y="4922"/>
            <a:ext cx="10156399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58" y="1"/>
            <a:ext cx="396976" cy="716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348"/>
          <a:stretch/>
        </p:blipFill>
        <p:spPr bwMode="auto">
          <a:xfrm>
            <a:off x="403461" y="1"/>
            <a:ext cx="10037527" cy="7200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" y="-20003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7655" y="954157"/>
            <a:ext cx="9537710" cy="2764056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r"/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Чачома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край!</a:t>
            </a:r>
          </a:p>
          <a:p>
            <a:pPr algn="r"/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Вечксынь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паксяп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виреть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/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Лугат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шольница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ведеть</a:t>
            </a:r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		Домка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лейсэ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,-</a:t>
            </a:r>
          </a:p>
          <a:p>
            <a:pPr algn="r"/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Тон свал Монь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седейсэ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гайгап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Морыця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нармунень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вайчелсэ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Мокшэрзянь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вечкевике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край!</a:t>
            </a:r>
          </a:p>
          <a:p>
            <a:pPr algn="r"/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Мон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ссеке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моросо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шнан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тон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эйсэ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r"/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Што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свал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сыргозтят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валдо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май</a:t>
            </a:r>
          </a:p>
          <a:p>
            <a:pPr algn="r"/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Гайтеветэ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морыця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седейсэнь</a:t>
            </a:r>
            <a:r>
              <a:rPr lang="ru-RU" sz="15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1500" b="1" dirty="0" err="1">
                <a:latin typeface="Times New Roman" pitchFamily="18" charset="0"/>
                <a:cs typeface="Times New Roman" pitchFamily="18" charset="0"/>
              </a:rPr>
              <a:t>П.Гайни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9412" y="198072"/>
            <a:ext cx="8468829" cy="440343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Эйкакштнинень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 </a:t>
            </a:r>
            <a:r>
              <a:rPr lang="ru-RU" sz="2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эряви</a:t>
            </a:r>
            <a:r>
              <a:rPr lang="ru-RU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войнась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миник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исследованиянок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861" y="3590449"/>
            <a:ext cx="9671504" cy="3333442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Тирень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мастор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Сехте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мазый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сехте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лембе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вечкевикс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лемесь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Родина.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Истя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Мертяно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эсенек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масторонтень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Тесе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чачинек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касынек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Тонадынек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ловномо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сёрмадомо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Эрьва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ломаненть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эсензэ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вишка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родиназо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Истямокс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ловови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чачома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велесь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ошось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Родинанть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ушодксост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Ков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туе,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зардояк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стувтови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тирен6ь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кудось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тирень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ёнксось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тирень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покши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Родинась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Россиясь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Сонзэ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столицазо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Москов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ошось.Каникулань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шкасто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сашнынек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41666762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93" y="-20003"/>
            <a:ext cx="10083307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003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5732" y="122463"/>
            <a:ext cx="9702153" cy="7488426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Мельстпаросто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сонзэ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мазый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ульцятиева,Московсо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Кремлянть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ваномо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Московско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Кремлянь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стенанть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вакссо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калмо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свал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сакшныть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ломанть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Зярдо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амаде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сонзэ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ланксо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толось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Кияк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асадасы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ломаненть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лемензэ,кона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калмазь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тесэ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Тесэ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калмазь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эрьзят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татарт,рузт.Ансяк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содазысь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весе сын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тюрсь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апак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Пеле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помнясызь,Мезень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максызе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эрямонзо.Вейке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бойсэ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маштовсь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кис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Овсе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Московонть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малас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пачкодекшнесть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фашистнэ.Ванстасть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войскатие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Монсковонть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апак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Пеле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кеместэ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Эзь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ютаво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врагось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столицантень.Эрямонь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апак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жаль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тюрсть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сонзэ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ванстыцятие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Лоткавтызь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фашистнэнь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овсе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ошонть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маласто.Зярдо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Моксковонтень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максозель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Героинь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лемесь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,Братской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калмонть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эйстэ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вейке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солдатонь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уловонть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кандызь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Кремлевской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стенанть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вакс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калмизь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Ней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чинек-венек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палы те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калмонть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лансо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мадиця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толось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ломантне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сашныть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аштить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перьканзо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шапкавтомо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Паряк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Монь тетям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тесэ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калмазь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моткоди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салава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сире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бабинесьминек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велень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Ключевкань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-Монь тетям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маштовсь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Московонть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кис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тюремстэ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40274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70" y="-28115"/>
            <a:ext cx="10044919" cy="7249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6" y="0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3861" y="198073"/>
            <a:ext cx="9537710" cy="1440616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Мезе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то,-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арси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пачканзо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солдатось.калмонть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ваесо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аштемстэ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кирдизе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валонзо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се, кона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калмазь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тесэ.Минь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солдатнэ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макстано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присяга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lnSpc>
                <a:spcPct val="150000"/>
              </a:lnSpc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011" y="1105373"/>
            <a:ext cx="9724002" cy="5641767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Аволь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васоль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аштить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эйкакшт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велень.Састь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видьстэ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поэздо.Кандынек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калмонть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лангс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цецят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Тесэ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калмонть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вакссо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марявикстэ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кортыть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Тесэ.Эли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чатьмонить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эли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кортыть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вейкест-вейкест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марто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састыне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Истя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кортнить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сестэ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зярдо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лецтнить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мельс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мезеяк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лишней.Ды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тесэ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арсезевкшнить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сень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коряс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эряви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эрямс,тонавнемс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ватодемс.Эйкакшнинень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война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эряви.Синест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эряви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мир, 0эрямо.Синь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паро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тевень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тельцат.Ефросенья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Ивановна Эри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ськамонзо.Церазо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ятнэнь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кармо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тюрем еды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Эзь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велямо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тосто.Сась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сексь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мельганзо-якшамо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телесь.Ефрасенья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Ивановна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усксть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пенгть.Пильсеме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лазномс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кинень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Эсензэ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вииза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саты.Ней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ормагадсь.Кудось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апак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ушто.Мика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кинень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кандомс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ведь.Ашти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Ефросенья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Ивановна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Каштом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ланго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соды,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мейть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тейнемс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606440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063"/>
          <a:stretch/>
        </p:blipFill>
        <p:spPr bwMode="auto">
          <a:xfrm>
            <a:off x="343492" y="9660"/>
            <a:ext cx="10082890" cy="7211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3861" y="207214"/>
            <a:ext cx="9702153" cy="7488426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шкастоть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маряськардазгань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яккицят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Кие –бути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пенгть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пильси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кие-бути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лазны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кие –бути лов чисти, кие-бути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пенгтнень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Эзь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кенере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валгомо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каштом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лангсто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кудонтень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совасть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тейтернеть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вейке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церыне.Кавтотнень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беремасо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лазнозь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пенгать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Ефросенья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Ивановна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косот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ведратие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тикадсь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вейке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тейтернесь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-Ведь теть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кандтано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чай 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лаковтано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Совицятие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мездь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салава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кортасть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кундасть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работамо.Уштизь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каштомонть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лакавтсть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ведь,шлизь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кляксонть.Вейкесь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ков-бути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чийнесь.Аламо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шкань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ютазь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фельдмерщась.Се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куннсользе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бабиненить.Мейле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тейтерькатне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якасть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лекарства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мельга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Ефрасенья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Ивановнань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ежозо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вадрялгадсь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косто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истя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Пазось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кучидизь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тык?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Дивси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Аволь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Пазось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бабай.Минь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сынек-Пасибо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мерсь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сон.-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Шумбрасто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эрямс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тенк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мастор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лангсо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тейнемс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паро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тевть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  <p:extLst>
      <p:ext uri="{BB962C8B-B14F-4D97-AF65-F5344CB8AC3E}">
        <p14:creationId xmlns="" xmlns:p14="http://schemas.microsoft.com/office/powerpoint/2010/main" val="30056764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76" y="16682"/>
            <a:ext cx="10057247" cy="7184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1624" y="198072"/>
            <a:ext cx="9724391" cy="3795107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Да,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эрян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рузонь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лемесе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Ключи.Монь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велесенть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эрьзат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мокшат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татарт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узбект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рузт.Минек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велесь,а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мазый.Колмо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ендо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веленть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перька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аштить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вирь,а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нилеце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ендо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кистэнть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асфальт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омонь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Бугульма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видс.Минь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пачкиник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Москов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Сталинграду,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деданык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таркав.Сехте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иазый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сехте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лембе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вечкевикс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лемесь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масторава.Истя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мертяно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эсенек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масторонтень,теся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чачинек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касынек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тонадынек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ловномо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сермадомо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Эрвва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ломаненть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эсентэ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вишка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родинасо.И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поездкастонок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лангско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туенек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моданть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вышка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родинасо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деданок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калмвыник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модас.Мин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сыкст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знярдо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як,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стувсенек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977199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02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9901" y="0"/>
            <a:ext cx="9690384" cy="501898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Косо </a:t>
            </a:r>
            <a:r>
              <a:rPr lang="ru-RU" sz="2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минь</a:t>
            </a:r>
            <a:r>
              <a:rPr lang="ru-RU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ульниник-Форум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родных языков г. Казань</a:t>
            </a:r>
            <a:endParaRPr lang="ru-RU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22" y="867475"/>
            <a:ext cx="9678770" cy="593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477211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966" y="5957904"/>
            <a:ext cx="8263932" cy="1242996"/>
          </a:xfrm>
        </p:spPr>
        <p:txBody>
          <a:bodyPr/>
          <a:lstStyle/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Минь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модасо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Татарстансо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весе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парсте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эрятан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Рузт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татарт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чувашт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И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киштян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морат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976" cy="7220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404" y="314303"/>
            <a:ext cx="8429684" cy="564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303262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95" y="198072"/>
            <a:ext cx="9858436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23227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6" y="7895"/>
            <a:ext cx="10071572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3861" y="385740"/>
            <a:ext cx="9784375" cy="7292748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ctr"/>
            <a:r>
              <a:rPr lang="ru-RU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Монь важодемань кредам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Эссе</a:t>
            </a:r>
            <a:endParaRPr lang="ru-RU" b="1" dirty="0" smtClean="0"/>
          </a:p>
          <a:p>
            <a:pPr algn="r"/>
            <a:r>
              <a:rPr lang="ru-RU" sz="1600" dirty="0" smtClean="0"/>
              <a:t>                                        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Эрьванть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истямо мелезэ: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Сынст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енксось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пек мазый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Монгак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вечкса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минек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енксонть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Вечкса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весе,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пестэ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пес,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кода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васень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евксонть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Конань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авам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тень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евтнесь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Е.Пятаев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r>
              <a:rPr lang="ru-RU" dirty="0"/>
              <a:t>                                                               </a:t>
            </a:r>
            <a:r>
              <a:rPr lang="ru-RU" dirty="0" smtClean="0"/>
              <a:t>                                                                                                                                </a:t>
            </a:r>
            <a:endParaRPr lang="ru-RU" dirty="0"/>
          </a:p>
          <a:p>
            <a:r>
              <a:rPr lang="ru-RU" dirty="0"/>
              <a:t>                                                              </a:t>
            </a:r>
            <a:r>
              <a:rPr lang="ru-RU" dirty="0" smtClean="0"/>
              <a:t>                                                           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енкс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домкат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питнейдеяк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питнейть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эрьва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ломанентень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Зяро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валдо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вечкема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кандыть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седейс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ломанесь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вечксы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эсензэ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масторонзо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тензэ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весе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арсемасонзо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косо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илязо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мельстэ-превстэ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зярдояк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енксонть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килейтне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парсеень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лугатне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паксятне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Кодамо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илязо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пингесь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васов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илязо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пачте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ломаненть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уцяскась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стувтови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авась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сэнь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менелесь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конанть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ютась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эйкакшпингесь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99538" cy="720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38" y="0"/>
            <a:ext cx="10073015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2317" y="500505"/>
            <a:ext cx="9798655" cy="6103431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эйкакшпинге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мерян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шкадонть-порадонть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ловса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прям пек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уцяскавокс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чачинь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Татарстансо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 -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седейшкава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ней.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чачинь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касынь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Татарстансо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мельспаросо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карман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кортамо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икелепелевгак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Кода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муемс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сехте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лембе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валтнэнь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штобу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сермадомс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Мокшэрзянь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масторонть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мазычидензэ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сюпавчидензэ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мастордонть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косо истямо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ванькс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менелесь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гайтевть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цековонь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моротне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енксонть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мазычиденть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морыть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моротнесэ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Зяро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содавикс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поэттнэ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алтасть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лейтненень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эрькетненень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виртненень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цветиця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садтнэнень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Алкукскак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перть-пельга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седейзэнть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певтеме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кеняркс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Татарстаносьь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евксонь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ломанть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эрясть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мокшэрзянь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масторсонть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Ломанть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тевсэст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превсэст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бажамосост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тейсть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масторонть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мазыекс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сюпавокс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виевекс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6" y="5872"/>
            <a:ext cx="396976" cy="7207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38" y="0"/>
            <a:ext cx="10073015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1639" y="352639"/>
            <a:ext cx="9784375" cy="6641048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Мордовияса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Степан Дмитриевич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Эрьзя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масторонь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содавикс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скульпторось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сонензэ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савсь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ульнекшнемс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Мордовиядо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васоло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зярдояк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эзизе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стувтне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моданть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лангсо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чачсь-кассь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конантень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тонавтызе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авазо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масторонтень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вечкемантень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алтазь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сонзэ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творчествазо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изнявксонзо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Умок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ульнесь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Великой Отечественной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войнась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ютась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ведь чудесь… Но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стувтовить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Михаил Петрович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Девятаевеньминик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ломанесь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Татарстанонь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Пуркаев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Алексеевичень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лемест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кода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лият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мокшэрзятне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рузтнэ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татартнэ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белорусстнэ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стясть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яттнэнь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каршо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идизь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масторонть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Путызь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максызь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эрямост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штобу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эрявлинек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сэтьместэ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уцяскавсто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Сэтьме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эрямосонтькак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тевтненень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Ольга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Каниськина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Валерий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Борчин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геройть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теизь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содавиксэкс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эрьзянь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ломатне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чемпиотне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весе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масторонть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ломантне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важодемасост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эрямосонть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кенерсть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теме пек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35"/>
            <a:ext cx="396976" cy="7207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15256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38" y="0"/>
            <a:ext cx="10073015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0568" y="349289"/>
            <a:ext cx="9702153" cy="6152531"/>
          </a:xfrm>
          <a:prstGeom prst="rect">
            <a:avLst/>
          </a:prstGeom>
        </p:spPr>
        <p:txBody>
          <a:bodyPr wrap="square" lIns="100803" tIns="50402" rIns="100803" bIns="50402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/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Видеяк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минекРоссиянь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сюпавчись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ломантне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содавикст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аволь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содавикст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сокицят-видицят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лечицят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тонавтыцят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певтеме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путыть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масторонть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кемекстамонтень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Весе, кие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Татарстанов,минек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ошов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кода  сон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полавтовсь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мазылгадсь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ломантнень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одтнэнь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сыретнень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эрямось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алкукс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вадря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Сюкпря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эрьва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ломанентень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конась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тевензэ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Сюкпря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эрьва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ломанентень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конась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народонть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коензэ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Сюкпря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весеменень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зярдояк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стувтнесызь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,» - свал корты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сырькаем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Антонина Михайловна Чернова. Сон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пингензэ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велесэнзэ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тонавтсь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эйкакштнень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эрзянь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кельсэ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видестэ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мазыйстэ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кортамо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сехте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сюпавчи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конанть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алтызе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тенек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кезэрень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раськесь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Зярс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эрямо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народось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Ванстодо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тиринь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келенк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,»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тонавты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сырькаем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эйкакшонзо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нуцьканзо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2" y="-6668"/>
            <a:ext cx="396976" cy="7207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8037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908</TotalTime>
  <Words>5159</Words>
  <Application>Microsoft Office PowerPoint</Application>
  <PresentationFormat>Произвольный</PresentationFormat>
  <Paragraphs>623</Paragraphs>
  <Slides>57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Минь модасо Татарстансо, весе парсте эрятан. Рузт, татарт, чувашт. И киштян и морат!</vt:lpstr>
      <vt:lpstr>Слайд 50</vt:lpstr>
      <vt:lpstr>Слайд 51</vt:lpstr>
      <vt:lpstr>Слайд 52</vt:lpstr>
      <vt:lpstr>Слайд 53</vt:lpstr>
      <vt:lpstr>Слайд 54</vt:lpstr>
      <vt:lpstr>Слайд 55</vt:lpstr>
      <vt:lpstr> Минь модасо Татарстансо, весе парсте эрятан. Рузт, татарт, чувашт. И киштян и морат!</vt:lpstr>
      <vt:lpstr>Слайд 57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ТАТАРСТАН РЕСПУБЛИКАСЫ МӘГАРИФ ҺӘМ ФӘН МИНИСТРЛЫГЫ БӨГЕЛМӘ МУНИЦИПАЛЬ РАЙОНЫ БАШКАРМА КОМИТЕТЫ МӘГАРИФ ИДАРӘСЕ         АНА ТЕЛЕ ҺӘМ ӘДӘБИЯТЫ УКЫТУЧЫЛАРЫНЫҢ  БӨТЕНРОССИЯ КҮЛӘМЕНДӘ  ҮТКӘРЕЛӘ ТОРГАН  “ТУГАН ТЕЛ”  МАСТЕР-КЛАСС БӘЙГЕСЕНӘ</dc:title>
  <dc:subject>М К</dc:subject>
  <dc:creator>Константин</dc:creator>
  <cp:lastModifiedBy>1</cp:lastModifiedBy>
  <cp:revision>70</cp:revision>
  <dcterms:created xsi:type="dcterms:W3CDTF">2014-03-15T10:42:06Z</dcterms:created>
  <dcterms:modified xsi:type="dcterms:W3CDTF">2014-03-17T19:46:59Z</dcterms:modified>
</cp:coreProperties>
</file>